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87" r:id="rId2"/>
    <p:sldId id="418" r:id="rId3"/>
    <p:sldId id="390" r:id="rId4"/>
    <p:sldId id="436" r:id="rId5"/>
    <p:sldId id="389" r:id="rId6"/>
    <p:sldId id="434" r:id="rId7"/>
    <p:sldId id="425" r:id="rId8"/>
    <p:sldId id="420" r:id="rId9"/>
    <p:sldId id="422" r:id="rId10"/>
    <p:sldId id="395" r:id="rId11"/>
    <p:sldId id="432" r:id="rId12"/>
    <p:sldId id="398" r:id="rId13"/>
    <p:sldId id="423" r:id="rId14"/>
    <p:sldId id="428" r:id="rId15"/>
    <p:sldId id="402" r:id="rId16"/>
    <p:sldId id="408" r:id="rId17"/>
    <p:sldId id="415" r:id="rId18"/>
    <p:sldId id="433" r:id="rId19"/>
    <p:sldId id="391" r:id="rId20"/>
    <p:sldId id="429" r:id="rId21"/>
    <p:sldId id="393" r:id="rId22"/>
    <p:sldId id="41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p:scale>
          <a:sx n="66" d="100"/>
          <a:sy n="66" d="100"/>
        </p:scale>
        <p:origin x="-900" y="-25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66A76A-0A71-48C7-B74E-1F4699205D4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4D195625-3209-4A70-91E2-4A7E92CD6CE4}">
      <dgm:prSet/>
      <dgm:spPr/>
      <dgm:t>
        <a:bodyPr/>
        <a:lstStyle/>
        <a:p>
          <a:r>
            <a:rPr lang="en-IN" b="1" dirty="0" smtClean="0">
              <a:solidFill>
                <a:schemeClr val="bg2"/>
              </a:solidFill>
            </a:rPr>
            <a:t>Arbitration </a:t>
          </a:r>
        </a:p>
      </dgm:t>
    </dgm:pt>
    <dgm:pt modelId="{18B477CB-4C8D-460D-8ABE-74DDC2DCD27E}" type="parTrans" cxnId="{BB8C9ADF-B854-40CE-96AD-2AFA2B630526}">
      <dgm:prSet/>
      <dgm:spPr/>
      <dgm:t>
        <a:bodyPr/>
        <a:lstStyle/>
        <a:p>
          <a:endParaRPr lang="en-IN"/>
        </a:p>
      </dgm:t>
    </dgm:pt>
    <dgm:pt modelId="{F39A35AF-3599-4441-ADFD-6AFF6E715D7E}" type="sibTrans" cxnId="{BB8C9ADF-B854-40CE-96AD-2AFA2B630526}">
      <dgm:prSet/>
      <dgm:spPr/>
      <dgm:t>
        <a:bodyPr/>
        <a:lstStyle/>
        <a:p>
          <a:endParaRPr lang="en-IN"/>
        </a:p>
      </dgm:t>
    </dgm:pt>
    <dgm:pt modelId="{EBE6EEC2-053F-457D-A386-0D8E522F3269}">
      <dgm:prSet/>
      <dgm:spPr/>
      <dgm:t>
        <a:bodyPr/>
        <a:lstStyle/>
        <a:p>
          <a:r>
            <a:rPr lang="en-IN" b="1" dirty="0" smtClean="0"/>
            <a:t>Conciliation</a:t>
          </a:r>
        </a:p>
      </dgm:t>
    </dgm:pt>
    <dgm:pt modelId="{75D4A191-8233-4980-8338-9291C6BC4008}" type="parTrans" cxnId="{DCCF2931-26F5-451B-87B3-F7360AE68629}">
      <dgm:prSet/>
      <dgm:spPr/>
      <dgm:t>
        <a:bodyPr/>
        <a:lstStyle/>
        <a:p>
          <a:endParaRPr lang="en-IN"/>
        </a:p>
      </dgm:t>
    </dgm:pt>
    <dgm:pt modelId="{FBDB9551-D3D0-4B78-9428-F3F3107D2526}" type="sibTrans" cxnId="{DCCF2931-26F5-451B-87B3-F7360AE68629}">
      <dgm:prSet/>
      <dgm:spPr/>
      <dgm:t>
        <a:bodyPr/>
        <a:lstStyle/>
        <a:p>
          <a:endParaRPr lang="en-IN"/>
        </a:p>
      </dgm:t>
    </dgm:pt>
    <dgm:pt modelId="{EA4D87F6-E4D7-4F2A-B609-817AF6720D0E}">
      <dgm:prSet/>
      <dgm:spPr/>
      <dgm:t>
        <a:bodyPr/>
        <a:lstStyle/>
        <a:p>
          <a:r>
            <a:rPr lang="en-IN" b="1" dirty="0" smtClean="0"/>
            <a:t>Mediation</a:t>
          </a:r>
          <a:r>
            <a:rPr lang="en-IN" dirty="0" smtClean="0"/>
            <a:t> </a:t>
          </a:r>
        </a:p>
      </dgm:t>
    </dgm:pt>
    <dgm:pt modelId="{D08298C5-3213-42D8-9448-1F8A4B5E099A}" type="parTrans" cxnId="{63FE71DC-1897-45D0-961B-A9B37D751E9D}">
      <dgm:prSet/>
      <dgm:spPr/>
      <dgm:t>
        <a:bodyPr/>
        <a:lstStyle/>
        <a:p>
          <a:endParaRPr lang="en-IN"/>
        </a:p>
      </dgm:t>
    </dgm:pt>
    <dgm:pt modelId="{EF831B4F-45F8-4895-8767-228E235F7387}" type="sibTrans" cxnId="{63FE71DC-1897-45D0-961B-A9B37D751E9D}">
      <dgm:prSet/>
      <dgm:spPr/>
      <dgm:t>
        <a:bodyPr/>
        <a:lstStyle/>
        <a:p>
          <a:endParaRPr lang="en-IN"/>
        </a:p>
      </dgm:t>
    </dgm:pt>
    <dgm:pt modelId="{B5E949E5-8E64-48B0-A2EE-9E5FF0853A20}">
      <dgm:prSet/>
      <dgm:spPr/>
      <dgm:t>
        <a:bodyPr/>
        <a:lstStyle/>
        <a:p>
          <a:r>
            <a:rPr lang="en-IN" b="1" dirty="0" smtClean="0"/>
            <a:t>Secretarial Assistance (Online/Offline</a:t>
          </a:r>
          <a:r>
            <a:rPr lang="en-IN" dirty="0" smtClean="0"/>
            <a:t>)</a:t>
          </a:r>
        </a:p>
      </dgm:t>
    </dgm:pt>
    <dgm:pt modelId="{A54DE010-77A3-4A88-8E68-6B86F92BCCD0}" type="parTrans" cxnId="{0F82CE8F-4125-4A46-AAC9-2232D4607F19}">
      <dgm:prSet/>
      <dgm:spPr/>
      <dgm:t>
        <a:bodyPr/>
        <a:lstStyle/>
        <a:p>
          <a:endParaRPr lang="en-IN"/>
        </a:p>
      </dgm:t>
    </dgm:pt>
    <dgm:pt modelId="{668E41DB-B33C-4DA9-9CBD-3CBB041D902A}" type="sibTrans" cxnId="{0F82CE8F-4125-4A46-AAC9-2232D4607F19}">
      <dgm:prSet/>
      <dgm:spPr/>
      <dgm:t>
        <a:bodyPr/>
        <a:lstStyle/>
        <a:p>
          <a:endParaRPr lang="en-IN"/>
        </a:p>
      </dgm:t>
    </dgm:pt>
    <dgm:pt modelId="{09742173-3CD6-42B7-9EC0-E658708438F3}">
      <dgm:prSet/>
      <dgm:spPr/>
      <dgm:t>
        <a:bodyPr/>
        <a:lstStyle/>
        <a:p>
          <a:r>
            <a:rPr lang="en-IN" b="1" dirty="0" smtClean="0"/>
            <a:t>Venue for Arbitration </a:t>
          </a:r>
        </a:p>
      </dgm:t>
    </dgm:pt>
    <dgm:pt modelId="{C8D8E9D2-406F-4246-87BA-A1AE1D19E578}" type="parTrans" cxnId="{1D78E007-D2DB-4ECD-BC1A-CCBC7A6CEDC1}">
      <dgm:prSet/>
      <dgm:spPr/>
      <dgm:t>
        <a:bodyPr/>
        <a:lstStyle/>
        <a:p>
          <a:endParaRPr lang="en-IN"/>
        </a:p>
      </dgm:t>
    </dgm:pt>
    <dgm:pt modelId="{4DCF2F66-CECD-4F41-AD3A-743D44C0C1B2}" type="sibTrans" cxnId="{1D78E007-D2DB-4ECD-BC1A-CCBC7A6CEDC1}">
      <dgm:prSet/>
      <dgm:spPr/>
      <dgm:t>
        <a:bodyPr/>
        <a:lstStyle/>
        <a:p>
          <a:endParaRPr lang="en-IN"/>
        </a:p>
      </dgm:t>
    </dgm:pt>
    <dgm:pt modelId="{6F37A120-8601-41F7-9E82-D478F461E4B6}">
      <dgm:prSet/>
      <dgm:spPr/>
      <dgm:t>
        <a:bodyPr/>
        <a:lstStyle/>
        <a:p>
          <a:r>
            <a:rPr lang="en-IN" b="1" dirty="0" smtClean="0"/>
            <a:t>Reference Documents </a:t>
          </a:r>
        </a:p>
      </dgm:t>
    </dgm:pt>
    <dgm:pt modelId="{617E6EC6-0412-4A87-ADEA-3D2DC30606F9}" type="parTrans" cxnId="{55471382-8893-477C-BCA3-E76734A4E933}">
      <dgm:prSet/>
      <dgm:spPr/>
      <dgm:t>
        <a:bodyPr/>
        <a:lstStyle/>
        <a:p>
          <a:endParaRPr lang="en-IN"/>
        </a:p>
      </dgm:t>
    </dgm:pt>
    <dgm:pt modelId="{748ACAFC-2D7D-4D32-B8E8-E3DAE36971DC}" type="sibTrans" cxnId="{55471382-8893-477C-BCA3-E76734A4E933}">
      <dgm:prSet/>
      <dgm:spPr/>
      <dgm:t>
        <a:bodyPr/>
        <a:lstStyle/>
        <a:p>
          <a:endParaRPr lang="en-IN"/>
        </a:p>
      </dgm:t>
    </dgm:pt>
    <dgm:pt modelId="{7F979871-B8FE-4AE8-BE30-C21DFC916C2E}">
      <dgm:prSet/>
      <dgm:spPr/>
      <dgm:t>
        <a:bodyPr/>
        <a:lstStyle/>
        <a:p>
          <a:r>
            <a:rPr lang="en-IN" b="1" dirty="0" smtClean="0"/>
            <a:t>Forum for Discussions </a:t>
          </a:r>
        </a:p>
      </dgm:t>
    </dgm:pt>
    <dgm:pt modelId="{9B0E2CA7-7DE9-4374-BB09-F0262F1BE40F}" type="parTrans" cxnId="{6E9FA5CC-DCEA-4D08-A2B8-54AEF1B508FF}">
      <dgm:prSet/>
      <dgm:spPr/>
      <dgm:t>
        <a:bodyPr/>
        <a:lstStyle/>
        <a:p>
          <a:endParaRPr lang="en-IN"/>
        </a:p>
      </dgm:t>
    </dgm:pt>
    <dgm:pt modelId="{8AC818B9-ADA3-414C-A091-57C0C3BAB87C}" type="sibTrans" cxnId="{6E9FA5CC-DCEA-4D08-A2B8-54AEF1B508FF}">
      <dgm:prSet/>
      <dgm:spPr/>
      <dgm:t>
        <a:bodyPr/>
        <a:lstStyle/>
        <a:p>
          <a:endParaRPr lang="en-IN"/>
        </a:p>
      </dgm:t>
    </dgm:pt>
    <dgm:pt modelId="{FC96FBCC-284A-4B15-A327-750E81D24084}">
      <dgm:prSet/>
      <dgm:spPr/>
      <dgm:t>
        <a:bodyPr/>
        <a:lstStyle/>
        <a:p>
          <a:r>
            <a:rPr lang="en-IN" b="1" dirty="0" smtClean="0"/>
            <a:t>Training to become arbitrators  </a:t>
          </a:r>
          <a:endParaRPr lang="en-IN" b="1" dirty="0"/>
        </a:p>
      </dgm:t>
    </dgm:pt>
    <dgm:pt modelId="{CFA5CE0E-C342-4D45-AF92-8C437E38B88F}" type="parTrans" cxnId="{9833277C-224A-4C36-A8A8-395645C5909E}">
      <dgm:prSet/>
      <dgm:spPr/>
      <dgm:t>
        <a:bodyPr/>
        <a:lstStyle/>
        <a:p>
          <a:endParaRPr lang="en-IN"/>
        </a:p>
      </dgm:t>
    </dgm:pt>
    <dgm:pt modelId="{962E4AA6-D089-4ED9-AD4B-15359E823DF5}" type="sibTrans" cxnId="{9833277C-224A-4C36-A8A8-395645C5909E}">
      <dgm:prSet/>
      <dgm:spPr/>
      <dgm:t>
        <a:bodyPr/>
        <a:lstStyle/>
        <a:p>
          <a:endParaRPr lang="en-IN"/>
        </a:p>
      </dgm:t>
    </dgm:pt>
    <dgm:pt modelId="{2EE8ABAD-3F27-4FD2-A5BF-E72FFBFD6FBB}" type="pres">
      <dgm:prSet presAssocID="{7366A76A-0A71-48C7-B74E-1F4699205D4D}" presName="linear" presStyleCnt="0">
        <dgm:presLayoutVars>
          <dgm:animLvl val="lvl"/>
          <dgm:resizeHandles val="exact"/>
        </dgm:presLayoutVars>
      </dgm:prSet>
      <dgm:spPr/>
      <dgm:t>
        <a:bodyPr/>
        <a:lstStyle/>
        <a:p>
          <a:endParaRPr lang="en-IN"/>
        </a:p>
      </dgm:t>
    </dgm:pt>
    <dgm:pt modelId="{39F2E6F8-4AD0-4F18-8784-B1A7BA5ABB7A}" type="pres">
      <dgm:prSet presAssocID="{4D195625-3209-4A70-91E2-4A7E92CD6CE4}" presName="parentText" presStyleLbl="node1" presStyleIdx="0" presStyleCnt="8">
        <dgm:presLayoutVars>
          <dgm:chMax val="0"/>
          <dgm:bulletEnabled val="1"/>
        </dgm:presLayoutVars>
      </dgm:prSet>
      <dgm:spPr/>
      <dgm:t>
        <a:bodyPr/>
        <a:lstStyle/>
        <a:p>
          <a:endParaRPr lang="en-IN"/>
        </a:p>
      </dgm:t>
    </dgm:pt>
    <dgm:pt modelId="{41D1CD1E-62B5-481C-A356-4548131EAE01}" type="pres">
      <dgm:prSet presAssocID="{F39A35AF-3599-4441-ADFD-6AFF6E715D7E}" presName="spacer" presStyleCnt="0"/>
      <dgm:spPr/>
    </dgm:pt>
    <dgm:pt modelId="{48CEC314-C74E-4245-B0AD-3133E9596B5E}" type="pres">
      <dgm:prSet presAssocID="{EBE6EEC2-053F-457D-A386-0D8E522F3269}" presName="parentText" presStyleLbl="node1" presStyleIdx="1" presStyleCnt="8">
        <dgm:presLayoutVars>
          <dgm:chMax val="0"/>
          <dgm:bulletEnabled val="1"/>
        </dgm:presLayoutVars>
      </dgm:prSet>
      <dgm:spPr/>
      <dgm:t>
        <a:bodyPr/>
        <a:lstStyle/>
        <a:p>
          <a:endParaRPr lang="en-IN"/>
        </a:p>
      </dgm:t>
    </dgm:pt>
    <dgm:pt modelId="{1090347F-2102-4329-B218-1BBCB8D1875D}" type="pres">
      <dgm:prSet presAssocID="{FBDB9551-D3D0-4B78-9428-F3F3107D2526}" presName="spacer" presStyleCnt="0"/>
      <dgm:spPr/>
    </dgm:pt>
    <dgm:pt modelId="{3A3A5207-5F88-4DB3-8F45-6161DB2A685E}" type="pres">
      <dgm:prSet presAssocID="{EA4D87F6-E4D7-4F2A-B609-817AF6720D0E}" presName="parentText" presStyleLbl="node1" presStyleIdx="2" presStyleCnt="8">
        <dgm:presLayoutVars>
          <dgm:chMax val="0"/>
          <dgm:bulletEnabled val="1"/>
        </dgm:presLayoutVars>
      </dgm:prSet>
      <dgm:spPr/>
      <dgm:t>
        <a:bodyPr/>
        <a:lstStyle/>
        <a:p>
          <a:endParaRPr lang="en-IN"/>
        </a:p>
      </dgm:t>
    </dgm:pt>
    <dgm:pt modelId="{02CFE815-30E6-44A6-91E3-41B8D48046C4}" type="pres">
      <dgm:prSet presAssocID="{EF831B4F-45F8-4895-8767-228E235F7387}" presName="spacer" presStyleCnt="0"/>
      <dgm:spPr/>
    </dgm:pt>
    <dgm:pt modelId="{AD6831B3-35F1-4521-8677-DFAEF811CF4F}" type="pres">
      <dgm:prSet presAssocID="{B5E949E5-8E64-48B0-A2EE-9E5FF0853A20}" presName="parentText" presStyleLbl="node1" presStyleIdx="3" presStyleCnt="8">
        <dgm:presLayoutVars>
          <dgm:chMax val="0"/>
          <dgm:bulletEnabled val="1"/>
        </dgm:presLayoutVars>
      </dgm:prSet>
      <dgm:spPr/>
      <dgm:t>
        <a:bodyPr/>
        <a:lstStyle/>
        <a:p>
          <a:endParaRPr lang="en-IN"/>
        </a:p>
      </dgm:t>
    </dgm:pt>
    <dgm:pt modelId="{1F6D3BA7-A17F-4E4F-BBCC-00EEBA216F54}" type="pres">
      <dgm:prSet presAssocID="{668E41DB-B33C-4DA9-9CBD-3CBB041D902A}" presName="spacer" presStyleCnt="0"/>
      <dgm:spPr/>
    </dgm:pt>
    <dgm:pt modelId="{08C1ED3C-20C4-4B69-ACEB-3C81F7AC26DF}" type="pres">
      <dgm:prSet presAssocID="{09742173-3CD6-42B7-9EC0-E658708438F3}" presName="parentText" presStyleLbl="node1" presStyleIdx="4" presStyleCnt="8">
        <dgm:presLayoutVars>
          <dgm:chMax val="0"/>
          <dgm:bulletEnabled val="1"/>
        </dgm:presLayoutVars>
      </dgm:prSet>
      <dgm:spPr/>
      <dgm:t>
        <a:bodyPr/>
        <a:lstStyle/>
        <a:p>
          <a:endParaRPr lang="en-IN"/>
        </a:p>
      </dgm:t>
    </dgm:pt>
    <dgm:pt modelId="{13286409-1E0C-43ED-94E7-57BB39F9417C}" type="pres">
      <dgm:prSet presAssocID="{4DCF2F66-CECD-4F41-AD3A-743D44C0C1B2}" presName="spacer" presStyleCnt="0"/>
      <dgm:spPr/>
    </dgm:pt>
    <dgm:pt modelId="{287B3904-3D66-469F-AB9E-053901F47494}" type="pres">
      <dgm:prSet presAssocID="{6F37A120-8601-41F7-9E82-D478F461E4B6}" presName="parentText" presStyleLbl="node1" presStyleIdx="5" presStyleCnt="8">
        <dgm:presLayoutVars>
          <dgm:chMax val="0"/>
          <dgm:bulletEnabled val="1"/>
        </dgm:presLayoutVars>
      </dgm:prSet>
      <dgm:spPr/>
      <dgm:t>
        <a:bodyPr/>
        <a:lstStyle/>
        <a:p>
          <a:endParaRPr lang="en-IN"/>
        </a:p>
      </dgm:t>
    </dgm:pt>
    <dgm:pt modelId="{177077EF-CAEE-46E0-9C97-0B6A7F9FDD39}" type="pres">
      <dgm:prSet presAssocID="{748ACAFC-2D7D-4D32-B8E8-E3DAE36971DC}" presName="spacer" presStyleCnt="0"/>
      <dgm:spPr/>
    </dgm:pt>
    <dgm:pt modelId="{B04DC681-EDE4-497B-A425-400C7A373E12}" type="pres">
      <dgm:prSet presAssocID="{7F979871-B8FE-4AE8-BE30-C21DFC916C2E}" presName="parentText" presStyleLbl="node1" presStyleIdx="6" presStyleCnt="8">
        <dgm:presLayoutVars>
          <dgm:chMax val="0"/>
          <dgm:bulletEnabled val="1"/>
        </dgm:presLayoutVars>
      </dgm:prSet>
      <dgm:spPr/>
      <dgm:t>
        <a:bodyPr/>
        <a:lstStyle/>
        <a:p>
          <a:endParaRPr lang="en-IN"/>
        </a:p>
      </dgm:t>
    </dgm:pt>
    <dgm:pt modelId="{298F3926-BCBE-4355-9323-869BB8090A0F}" type="pres">
      <dgm:prSet presAssocID="{8AC818B9-ADA3-414C-A091-57C0C3BAB87C}" presName="spacer" presStyleCnt="0"/>
      <dgm:spPr/>
    </dgm:pt>
    <dgm:pt modelId="{29FEF6A1-E077-4CBC-9FC5-D0457E8B8D4B}" type="pres">
      <dgm:prSet presAssocID="{FC96FBCC-284A-4B15-A327-750E81D24084}" presName="parentText" presStyleLbl="node1" presStyleIdx="7" presStyleCnt="8">
        <dgm:presLayoutVars>
          <dgm:chMax val="0"/>
          <dgm:bulletEnabled val="1"/>
        </dgm:presLayoutVars>
      </dgm:prSet>
      <dgm:spPr/>
      <dgm:t>
        <a:bodyPr/>
        <a:lstStyle/>
        <a:p>
          <a:endParaRPr lang="en-IN"/>
        </a:p>
      </dgm:t>
    </dgm:pt>
  </dgm:ptLst>
  <dgm:cxnLst>
    <dgm:cxn modelId="{75B5F395-AD6D-4C7B-9C1F-3BD41CB437FB}" type="presOf" srcId="{7366A76A-0A71-48C7-B74E-1F4699205D4D}" destId="{2EE8ABAD-3F27-4FD2-A5BF-E72FFBFD6FBB}" srcOrd="0" destOrd="0" presId="urn:microsoft.com/office/officeart/2005/8/layout/vList2"/>
    <dgm:cxn modelId="{144EC4D6-51CB-4332-A8B0-BAA62A3DD3DD}" type="presOf" srcId="{6F37A120-8601-41F7-9E82-D478F461E4B6}" destId="{287B3904-3D66-469F-AB9E-053901F47494}" srcOrd="0" destOrd="0" presId="urn:microsoft.com/office/officeart/2005/8/layout/vList2"/>
    <dgm:cxn modelId="{63FE71DC-1897-45D0-961B-A9B37D751E9D}" srcId="{7366A76A-0A71-48C7-B74E-1F4699205D4D}" destId="{EA4D87F6-E4D7-4F2A-B609-817AF6720D0E}" srcOrd="2" destOrd="0" parTransId="{D08298C5-3213-42D8-9448-1F8A4B5E099A}" sibTransId="{EF831B4F-45F8-4895-8767-228E235F7387}"/>
    <dgm:cxn modelId="{55471382-8893-477C-BCA3-E76734A4E933}" srcId="{7366A76A-0A71-48C7-B74E-1F4699205D4D}" destId="{6F37A120-8601-41F7-9E82-D478F461E4B6}" srcOrd="5" destOrd="0" parTransId="{617E6EC6-0412-4A87-ADEA-3D2DC30606F9}" sibTransId="{748ACAFC-2D7D-4D32-B8E8-E3DAE36971DC}"/>
    <dgm:cxn modelId="{9833277C-224A-4C36-A8A8-395645C5909E}" srcId="{7366A76A-0A71-48C7-B74E-1F4699205D4D}" destId="{FC96FBCC-284A-4B15-A327-750E81D24084}" srcOrd="7" destOrd="0" parTransId="{CFA5CE0E-C342-4D45-AF92-8C437E38B88F}" sibTransId="{962E4AA6-D089-4ED9-AD4B-15359E823DF5}"/>
    <dgm:cxn modelId="{75416231-AD4E-4B24-B30E-DA45200B281C}" type="presOf" srcId="{4D195625-3209-4A70-91E2-4A7E92CD6CE4}" destId="{39F2E6F8-4AD0-4F18-8784-B1A7BA5ABB7A}" srcOrd="0" destOrd="0" presId="urn:microsoft.com/office/officeart/2005/8/layout/vList2"/>
    <dgm:cxn modelId="{B227D8D0-803A-4996-91B4-C67BCD90B305}" type="presOf" srcId="{EA4D87F6-E4D7-4F2A-B609-817AF6720D0E}" destId="{3A3A5207-5F88-4DB3-8F45-6161DB2A685E}" srcOrd="0" destOrd="0" presId="urn:microsoft.com/office/officeart/2005/8/layout/vList2"/>
    <dgm:cxn modelId="{11A2554D-1CB4-4D30-B41C-F75C13DECC4F}" type="presOf" srcId="{7F979871-B8FE-4AE8-BE30-C21DFC916C2E}" destId="{B04DC681-EDE4-497B-A425-400C7A373E12}" srcOrd="0" destOrd="0" presId="urn:microsoft.com/office/officeart/2005/8/layout/vList2"/>
    <dgm:cxn modelId="{BB8C9ADF-B854-40CE-96AD-2AFA2B630526}" srcId="{7366A76A-0A71-48C7-B74E-1F4699205D4D}" destId="{4D195625-3209-4A70-91E2-4A7E92CD6CE4}" srcOrd="0" destOrd="0" parTransId="{18B477CB-4C8D-460D-8ABE-74DDC2DCD27E}" sibTransId="{F39A35AF-3599-4441-ADFD-6AFF6E715D7E}"/>
    <dgm:cxn modelId="{0F82CE8F-4125-4A46-AAC9-2232D4607F19}" srcId="{7366A76A-0A71-48C7-B74E-1F4699205D4D}" destId="{B5E949E5-8E64-48B0-A2EE-9E5FF0853A20}" srcOrd="3" destOrd="0" parTransId="{A54DE010-77A3-4A88-8E68-6B86F92BCCD0}" sibTransId="{668E41DB-B33C-4DA9-9CBD-3CBB041D902A}"/>
    <dgm:cxn modelId="{08EE7020-0CF5-4680-95FF-FDEDDB2E863B}" type="presOf" srcId="{EBE6EEC2-053F-457D-A386-0D8E522F3269}" destId="{48CEC314-C74E-4245-B0AD-3133E9596B5E}" srcOrd="0" destOrd="0" presId="urn:microsoft.com/office/officeart/2005/8/layout/vList2"/>
    <dgm:cxn modelId="{40BFB667-3ABC-410A-988A-74DB0C8DEB12}" type="presOf" srcId="{FC96FBCC-284A-4B15-A327-750E81D24084}" destId="{29FEF6A1-E077-4CBC-9FC5-D0457E8B8D4B}" srcOrd="0" destOrd="0" presId="urn:microsoft.com/office/officeart/2005/8/layout/vList2"/>
    <dgm:cxn modelId="{970C7648-8019-4BF3-9F0F-5B5AED8B83E0}" type="presOf" srcId="{09742173-3CD6-42B7-9EC0-E658708438F3}" destId="{08C1ED3C-20C4-4B69-ACEB-3C81F7AC26DF}" srcOrd="0" destOrd="0" presId="urn:microsoft.com/office/officeart/2005/8/layout/vList2"/>
    <dgm:cxn modelId="{1D78E007-D2DB-4ECD-BC1A-CCBC7A6CEDC1}" srcId="{7366A76A-0A71-48C7-B74E-1F4699205D4D}" destId="{09742173-3CD6-42B7-9EC0-E658708438F3}" srcOrd="4" destOrd="0" parTransId="{C8D8E9D2-406F-4246-87BA-A1AE1D19E578}" sibTransId="{4DCF2F66-CECD-4F41-AD3A-743D44C0C1B2}"/>
    <dgm:cxn modelId="{651110A8-3639-4A02-91A5-8CE88C87ED5E}" type="presOf" srcId="{B5E949E5-8E64-48B0-A2EE-9E5FF0853A20}" destId="{AD6831B3-35F1-4521-8677-DFAEF811CF4F}" srcOrd="0" destOrd="0" presId="urn:microsoft.com/office/officeart/2005/8/layout/vList2"/>
    <dgm:cxn modelId="{DCCF2931-26F5-451B-87B3-F7360AE68629}" srcId="{7366A76A-0A71-48C7-B74E-1F4699205D4D}" destId="{EBE6EEC2-053F-457D-A386-0D8E522F3269}" srcOrd="1" destOrd="0" parTransId="{75D4A191-8233-4980-8338-9291C6BC4008}" sibTransId="{FBDB9551-D3D0-4B78-9428-F3F3107D2526}"/>
    <dgm:cxn modelId="{6E9FA5CC-DCEA-4D08-A2B8-54AEF1B508FF}" srcId="{7366A76A-0A71-48C7-B74E-1F4699205D4D}" destId="{7F979871-B8FE-4AE8-BE30-C21DFC916C2E}" srcOrd="6" destOrd="0" parTransId="{9B0E2CA7-7DE9-4374-BB09-F0262F1BE40F}" sibTransId="{8AC818B9-ADA3-414C-A091-57C0C3BAB87C}"/>
    <dgm:cxn modelId="{A25F1C8B-C8C0-4285-AE1F-470E52E1F322}" type="presParOf" srcId="{2EE8ABAD-3F27-4FD2-A5BF-E72FFBFD6FBB}" destId="{39F2E6F8-4AD0-4F18-8784-B1A7BA5ABB7A}" srcOrd="0" destOrd="0" presId="urn:microsoft.com/office/officeart/2005/8/layout/vList2"/>
    <dgm:cxn modelId="{EEC69E22-7D69-4B49-8E99-62076755BBE4}" type="presParOf" srcId="{2EE8ABAD-3F27-4FD2-A5BF-E72FFBFD6FBB}" destId="{41D1CD1E-62B5-481C-A356-4548131EAE01}" srcOrd="1" destOrd="0" presId="urn:microsoft.com/office/officeart/2005/8/layout/vList2"/>
    <dgm:cxn modelId="{770F7C60-924F-459A-9D11-3EB68235CE43}" type="presParOf" srcId="{2EE8ABAD-3F27-4FD2-A5BF-E72FFBFD6FBB}" destId="{48CEC314-C74E-4245-B0AD-3133E9596B5E}" srcOrd="2" destOrd="0" presId="urn:microsoft.com/office/officeart/2005/8/layout/vList2"/>
    <dgm:cxn modelId="{A1322794-F822-4F59-BCE5-7F4A0F5C7A92}" type="presParOf" srcId="{2EE8ABAD-3F27-4FD2-A5BF-E72FFBFD6FBB}" destId="{1090347F-2102-4329-B218-1BBCB8D1875D}" srcOrd="3" destOrd="0" presId="urn:microsoft.com/office/officeart/2005/8/layout/vList2"/>
    <dgm:cxn modelId="{B34148DB-F6AD-47ED-95A0-8DA09B3F7273}" type="presParOf" srcId="{2EE8ABAD-3F27-4FD2-A5BF-E72FFBFD6FBB}" destId="{3A3A5207-5F88-4DB3-8F45-6161DB2A685E}" srcOrd="4" destOrd="0" presId="urn:microsoft.com/office/officeart/2005/8/layout/vList2"/>
    <dgm:cxn modelId="{CC3C1A4D-108D-4573-AC72-1F6C4B536D9F}" type="presParOf" srcId="{2EE8ABAD-3F27-4FD2-A5BF-E72FFBFD6FBB}" destId="{02CFE815-30E6-44A6-91E3-41B8D48046C4}" srcOrd="5" destOrd="0" presId="urn:microsoft.com/office/officeart/2005/8/layout/vList2"/>
    <dgm:cxn modelId="{7110EC24-60B8-41A9-A2E9-FD91D8843508}" type="presParOf" srcId="{2EE8ABAD-3F27-4FD2-A5BF-E72FFBFD6FBB}" destId="{AD6831B3-35F1-4521-8677-DFAEF811CF4F}" srcOrd="6" destOrd="0" presId="urn:microsoft.com/office/officeart/2005/8/layout/vList2"/>
    <dgm:cxn modelId="{A4BFA399-80BE-478C-8874-EA92B2282987}" type="presParOf" srcId="{2EE8ABAD-3F27-4FD2-A5BF-E72FFBFD6FBB}" destId="{1F6D3BA7-A17F-4E4F-BBCC-00EEBA216F54}" srcOrd="7" destOrd="0" presId="urn:microsoft.com/office/officeart/2005/8/layout/vList2"/>
    <dgm:cxn modelId="{2A1816AA-FA0D-4826-975C-69E7AB140579}" type="presParOf" srcId="{2EE8ABAD-3F27-4FD2-A5BF-E72FFBFD6FBB}" destId="{08C1ED3C-20C4-4B69-ACEB-3C81F7AC26DF}" srcOrd="8" destOrd="0" presId="urn:microsoft.com/office/officeart/2005/8/layout/vList2"/>
    <dgm:cxn modelId="{861460C5-5AFE-4966-B084-E05065236F53}" type="presParOf" srcId="{2EE8ABAD-3F27-4FD2-A5BF-E72FFBFD6FBB}" destId="{13286409-1E0C-43ED-94E7-57BB39F9417C}" srcOrd="9" destOrd="0" presId="urn:microsoft.com/office/officeart/2005/8/layout/vList2"/>
    <dgm:cxn modelId="{ED2AA3EC-FDEB-41D9-862B-E732AD614FD9}" type="presParOf" srcId="{2EE8ABAD-3F27-4FD2-A5BF-E72FFBFD6FBB}" destId="{287B3904-3D66-469F-AB9E-053901F47494}" srcOrd="10" destOrd="0" presId="urn:microsoft.com/office/officeart/2005/8/layout/vList2"/>
    <dgm:cxn modelId="{A6C3493F-079F-46AB-BD88-C47E57D9BCEB}" type="presParOf" srcId="{2EE8ABAD-3F27-4FD2-A5BF-E72FFBFD6FBB}" destId="{177077EF-CAEE-46E0-9C97-0B6A7F9FDD39}" srcOrd="11" destOrd="0" presId="urn:microsoft.com/office/officeart/2005/8/layout/vList2"/>
    <dgm:cxn modelId="{697F6780-AA17-4AF5-BB03-1851B5C43E4F}" type="presParOf" srcId="{2EE8ABAD-3F27-4FD2-A5BF-E72FFBFD6FBB}" destId="{B04DC681-EDE4-497B-A425-400C7A373E12}" srcOrd="12" destOrd="0" presId="urn:microsoft.com/office/officeart/2005/8/layout/vList2"/>
    <dgm:cxn modelId="{82A1C39A-2226-479E-9C2C-F81C7A3D6DF0}" type="presParOf" srcId="{2EE8ABAD-3F27-4FD2-A5BF-E72FFBFD6FBB}" destId="{298F3926-BCBE-4355-9323-869BB8090A0F}" srcOrd="13" destOrd="0" presId="urn:microsoft.com/office/officeart/2005/8/layout/vList2"/>
    <dgm:cxn modelId="{0F725319-19EF-470D-A768-E7BFF4B8BC4E}" type="presParOf" srcId="{2EE8ABAD-3F27-4FD2-A5BF-E72FFBFD6FBB}" destId="{29FEF6A1-E077-4CBC-9FC5-D0457E8B8D4B}" srcOrd="14"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F2E6F8-4AD0-4F18-8784-B1A7BA5ABB7A}">
      <dsp:nvSpPr>
        <dsp:cNvPr id="0" name=""/>
        <dsp:cNvSpPr/>
      </dsp:nvSpPr>
      <dsp:spPr>
        <a:xfrm>
          <a:off x="0" y="29536"/>
          <a:ext cx="7432766"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IN" sz="1900" b="1" kern="1200" dirty="0" smtClean="0">
              <a:solidFill>
                <a:schemeClr val="bg2"/>
              </a:solidFill>
            </a:rPr>
            <a:t>Arbitration </a:t>
          </a:r>
        </a:p>
      </dsp:txBody>
      <dsp:txXfrm>
        <a:off x="0" y="29536"/>
        <a:ext cx="7432766" cy="444600"/>
      </dsp:txXfrm>
    </dsp:sp>
    <dsp:sp modelId="{48CEC314-C74E-4245-B0AD-3133E9596B5E}">
      <dsp:nvSpPr>
        <dsp:cNvPr id="0" name=""/>
        <dsp:cNvSpPr/>
      </dsp:nvSpPr>
      <dsp:spPr>
        <a:xfrm>
          <a:off x="0" y="528856"/>
          <a:ext cx="7432766"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IN" sz="1900" b="1" kern="1200" dirty="0" smtClean="0"/>
            <a:t>Conciliation</a:t>
          </a:r>
        </a:p>
      </dsp:txBody>
      <dsp:txXfrm>
        <a:off x="0" y="528856"/>
        <a:ext cx="7432766" cy="444600"/>
      </dsp:txXfrm>
    </dsp:sp>
    <dsp:sp modelId="{3A3A5207-5F88-4DB3-8F45-6161DB2A685E}">
      <dsp:nvSpPr>
        <dsp:cNvPr id="0" name=""/>
        <dsp:cNvSpPr/>
      </dsp:nvSpPr>
      <dsp:spPr>
        <a:xfrm>
          <a:off x="0" y="1028176"/>
          <a:ext cx="7432766"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IN" sz="1900" b="1" kern="1200" dirty="0" smtClean="0"/>
            <a:t>Mediation</a:t>
          </a:r>
          <a:r>
            <a:rPr lang="en-IN" sz="1900" kern="1200" dirty="0" smtClean="0"/>
            <a:t> </a:t>
          </a:r>
        </a:p>
      </dsp:txBody>
      <dsp:txXfrm>
        <a:off x="0" y="1028176"/>
        <a:ext cx="7432766" cy="444600"/>
      </dsp:txXfrm>
    </dsp:sp>
    <dsp:sp modelId="{AD6831B3-35F1-4521-8677-DFAEF811CF4F}">
      <dsp:nvSpPr>
        <dsp:cNvPr id="0" name=""/>
        <dsp:cNvSpPr/>
      </dsp:nvSpPr>
      <dsp:spPr>
        <a:xfrm>
          <a:off x="0" y="1527496"/>
          <a:ext cx="7432766"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IN" sz="1900" b="1" kern="1200" dirty="0" smtClean="0"/>
            <a:t>Secretarial Assistance (Online/Offline</a:t>
          </a:r>
          <a:r>
            <a:rPr lang="en-IN" sz="1900" kern="1200" dirty="0" smtClean="0"/>
            <a:t>)</a:t>
          </a:r>
        </a:p>
      </dsp:txBody>
      <dsp:txXfrm>
        <a:off x="0" y="1527496"/>
        <a:ext cx="7432766" cy="444600"/>
      </dsp:txXfrm>
    </dsp:sp>
    <dsp:sp modelId="{08C1ED3C-20C4-4B69-ACEB-3C81F7AC26DF}">
      <dsp:nvSpPr>
        <dsp:cNvPr id="0" name=""/>
        <dsp:cNvSpPr/>
      </dsp:nvSpPr>
      <dsp:spPr>
        <a:xfrm>
          <a:off x="0" y="2026816"/>
          <a:ext cx="7432766"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IN" sz="1900" b="1" kern="1200" dirty="0" smtClean="0"/>
            <a:t>Venue for Arbitration </a:t>
          </a:r>
        </a:p>
      </dsp:txBody>
      <dsp:txXfrm>
        <a:off x="0" y="2026816"/>
        <a:ext cx="7432766" cy="444600"/>
      </dsp:txXfrm>
    </dsp:sp>
    <dsp:sp modelId="{287B3904-3D66-469F-AB9E-053901F47494}">
      <dsp:nvSpPr>
        <dsp:cNvPr id="0" name=""/>
        <dsp:cNvSpPr/>
      </dsp:nvSpPr>
      <dsp:spPr>
        <a:xfrm>
          <a:off x="0" y="2526136"/>
          <a:ext cx="7432766"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IN" sz="1900" b="1" kern="1200" dirty="0" smtClean="0"/>
            <a:t>Reference Documents </a:t>
          </a:r>
        </a:p>
      </dsp:txBody>
      <dsp:txXfrm>
        <a:off x="0" y="2526136"/>
        <a:ext cx="7432766" cy="444600"/>
      </dsp:txXfrm>
    </dsp:sp>
    <dsp:sp modelId="{B04DC681-EDE4-497B-A425-400C7A373E12}">
      <dsp:nvSpPr>
        <dsp:cNvPr id="0" name=""/>
        <dsp:cNvSpPr/>
      </dsp:nvSpPr>
      <dsp:spPr>
        <a:xfrm>
          <a:off x="0" y="3025456"/>
          <a:ext cx="7432766"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IN" sz="1900" b="1" kern="1200" dirty="0" smtClean="0"/>
            <a:t>Forum for Discussions </a:t>
          </a:r>
        </a:p>
      </dsp:txBody>
      <dsp:txXfrm>
        <a:off x="0" y="3025456"/>
        <a:ext cx="7432766" cy="444600"/>
      </dsp:txXfrm>
    </dsp:sp>
    <dsp:sp modelId="{29FEF6A1-E077-4CBC-9FC5-D0457E8B8D4B}">
      <dsp:nvSpPr>
        <dsp:cNvPr id="0" name=""/>
        <dsp:cNvSpPr/>
      </dsp:nvSpPr>
      <dsp:spPr>
        <a:xfrm>
          <a:off x="0" y="3524776"/>
          <a:ext cx="7432766" cy="444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IN" sz="1900" b="1" kern="1200" dirty="0" smtClean="0"/>
            <a:t>Training to become arbitrators  </a:t>
          </a:r>
          <a:endParaRPr lang="en-IN" sz="1900" b="1" kern="1200" dirty="0"/>
        </a:p>
      </dsp:txBody>
      <dsp:txXfrm>
        <a:off x="0" y="3524776"/>
        <a:ext cx="7432766" cy="4446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308D44-FFB8-478C-94C0-8514A4B76071}" type="datetimeFigureOut">
              <a:rPr lang="en-IN" smtClean="0"/>
              <a:pPr/>
              <a:t>29-06-2022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818CBE-74DB-4C18-B98C-8A24611C11A9}" type="slidenum">
              <a:rPr lang="en-IN" smtClean="0"/>
              <a:pPr/>
              <a:t>‹#›</a:t>
            </a:fld>
            <a:endParaRPr lang="en-IN"/>
          </a:p>
        </p:txBody>
      </p:sp>
    </p:spTree>
    <p:extLst>
      <p:ext uri="{BB962C8B-B14F-4D97-AF65-F5344CB8AC3E}">
        <p14:creationId xmlns:p14="http://schemas.microsoft.com/office/powerpoint/2010/main" xmlns="" val="3212565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FB818CBE-74DB-4C18-B98C-8A24611C11A9}" type="slidenum">
              <a:rPr lang="en-IN" smtClean="0"/>
              <a:pPr/>
              <a:t>19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BAE3A773-FAB9-463F-BCAF-83FC0EB3D64C}" type="datetime1">
              <a:rPr lang="en-IN" smtClean="0"/>
              <a:pPr/>
              <a:t>29-06-2022</a:t>
            </a:fld>
            <a:endParaRPr lang="en-IN"/>
          </a:p>
        </p:txBody>
      </p:sp>
      <p:sp>
        <p:nvSpPr>
          <p:cNvPr id="19" name="Footer Placeholder 18"/>
          <p:cNvSpPr>
            <a:spLocks noGrp="1"/>
          </p:cNvSpPr>
          <p:nvPr>
            <p:ph type="ftr" sz="quarter" idx="11"/>
          </p:nvPr>
        </p:nvSpPr>
        <p:spPr/>
        <p:txBody>
          <a:bodyPr/>
          <a:lstStyle/>
          <a:p>
            <a:r>
              <a:rPr lang="en-IN" smtClean="0"/>
              <a:t>www.dgef.com </a:t>
            </a:r>
            <a:endParaRPr lang="en-IN"/>
          </a:p>
        </p:txBody>
      </p:sp>
      <p:sp>
        <p:nvSpPr>
          <p:cNvPr id="27" name="Slide Number Placeholder 26"/>
          <p:cNvSpPr>
            <a:spLocks noGrp="1"/>
          </p:cNvSpPr>
          <p:nvPr>
            <p:ph type="sldNum" sz="quarter" idx="12"/>
          </p:nvPr>
        </p:nvSpPr>
        <p:spPr/>
        <p:txBody>
          <a:bodyPr/>
          <a:lstStyle/>
          <a:p>
            <a:fld id="{62F21321-6EFE-4464-AA95-ACF91FB824F9}" type="slidenum">
              <a:rPr lang="en-IN" smtClean="0"/>
              <a:pPr/>
              <a:t>‹#›</a:t>
            </a:fld>
            <a:endParaRPr lang="en-IN"/>
          </a:p>
        </p:txBody>
      </p:sp>
    </p:spTree>
    <p:extLst>
      <p:ext uri="{BB962C8B-B14F-4D97-AF65-F5344CB8AC3E}">
        <p14:creationId xmlns:p14="http://schemas.microsoft.com/office/powerpoint/2010/main" xmlns="" val="2791325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D38F337-D2C3-40EC-9C57-A1062C86F78B}" type="datetime1">
              <a:rPr lang="en-IN" smtClean="0"/>
              <a:pPr/>
              <a:t>29-06-2022</a:t>
            </a:fld>
            <a:endParaRPr lang="en-IN"/>
          </a:p>
        </p:txBody>
      </p:sp>
      <p:sp>
        <p:nvSpPr>
          <p:cNvPr id="5" name="Footer Placeholder 4"/>
          <p:cNvSpPr>
            <a:spLocks noGrp="1"/>
          </p:cNvSpPr>
          <p:nvPr>
            <p:ph type="ftr" sz="quarter" idx="11"/>
          </p:nvPr>
        </p:nvSpPr>
        <p:spPr/>
        <p:txBody>
          <a:bodyPr/>
          <a:lstStyle/>
          <a:p>
            <a:r>
              <a:rPr lang="en-IN" smtClean="0"/>
              <a:t>www.dgef.com </a:t>
            </a:r>
            <a:endParaRPr lang="en-IN"/>
          </a:p>
        </p:txBody>
      </p:sp>
      <p:sp>
        <p:nvSpPr>
          <p:cNvPr id="6" name="Slide Number Placeholder 5"/>
          <p:cNvSpPr>
            <a:spLocks noGrp="1"/>
          </p:cNvSpPr>
          <p:nvPr>
            <p:ph type="sldNum" sz="quarter" idx="12"/>
          </p:nvPr>
        </p:nvSpPr>
        <p:spPr/>
        <p:txBody>
          <a:bodyPr/>
          <a:lstStyle/>
          <a:p>
            <a:fld id="{62F21321-6EFE-4464-AA95-ACF91FB824F9}" type="slidenum">
              <a:rPr lang="en-IN" smtClean="0"/>
              <a:pPr/>
              <a:t>‹#›</a:t>
            </a:fld>
            <a:endParaRPr lang="en-IN"/>
          </a:p>
        </p:txBody>
      </p:sp>
    </p:spTree>
    <p:extLst>
      <p:ext uri="{BB962C8B-B14F-4D97-AF65-F5344CB8AC3E}">
        <p14:creationId xmlns:p14="http://schemas.microsoft.com/office/powerpoint/2010/main" xmlns="" val="1838910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754C5A-2669-4E78-9275-223571393116}" type="datetime1">
              <a:rPr lang="en-IN" smtClean="0"/>
              <a:pPr/>
              <a:t>29-06-2022</a:t>
            </a:fld>
            <a:endParaRPr lang="en-IN"/>
          </a:p>
        </p:txBody>
      </p:sp>
      <p:sp>
        <p:nvSpPr>
          <p:cNvPr id="5" name="Footer Placeholder 4"/>
          <p:cNvSpPr>
            <a:spLocks noGrp="1"/>
          </p:cNvSpPr>
          <p:nvPr>
            <p:ph type="ftr" sz="quarter" idx="11"/>
          </p:nvPr>
        </p:nvSpPr>
        <p:spPr/>
        <p:txBody>
          <a:bodyPr/>
          <a:lstStyle/>
          <a:p>
            <a:r>
              <a:rPr lang="en-IN" smtClean="0"/>
              <a:t>www.dgef.com </a:t>
            </a:r>
            <a:endParaRPr lang="en-IN"/>
          </a:p>
        </p:txBody>
      </p:sp>
      <p:sp>
        <p:nvSpPr>
          <p:cNvPr id="6" name="Slide Number Placeholder 5"/>
          <p:cNvSpPr>
            <a:spLocks noGrp="1"/>
          </p:cNvSpPr>
          <p:nvPr>
            <p:ph type="sldNum" sz="quarter" idx="12"/>
          </p:nvPr>
        </p:nvSpPr>
        <p:spPr/>
        <p:txBody>
          <a:bodyPr/>
          <a:lstStyle/>
          <a:p>
            <a:fld id="{62F21321-6EFE-4464-AA95-ACF91FB824F9}" type="slidenum">
              <a:rPr lang="en-IN" smtClean="0"/>
              <a:pPr/>
              <a:t>‹#›</a:t>
            </a:fld>
            <a:endParaRPr lang="en-IN"/>
          </a:p>
        </p:txBody>
      </p:sp>
    </p:spTree>
    <p:extLst>
      <p:ext uri="{BB962C8B-B14F-4D97-AF65-F5344CB8AC3E}">
        <p14:creationId xmlns:p14="http://schemas.microsoft.com/office/powerpoint/2010/main" xmlns="" val="701518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11C9DD9-DE71-4AAC-87E7-EF16FD4DDB2C}" type="datetime1">
              <a:rPr lang="en-IN" smtClean="0"/>
              <a:pPr/>
              <a:t>29-06-2022</a:t>
            </a:fld>
            <a:endParaRPr lang="en-IN"/>
          </a:p>
        </p:txBody>
      </p:sp>
      <p:sp>
        <p:nvSpPr>
          <p:cNvPr id="5" name="Footer Placeholder 4"/>
          <p:cNvSpPr>
            <a:spLocks noGrp="1"/>
          </p:cNvSpPr>
          <p:nvPr>
            <p:ph type="ftr" sz="quarter" idx="11"/>
          </p:nvPr>
        </p:nvSpPr>
        <p:spPr/>
        <p:txBody>
          <a:bodyPr/>
          <a:lstStyle/>
          <a:p>
            <a:r>
              <a:rPr lang="en-IN" smtClean="0"/>
              <a:t>www.dgef.com </a:t>
            </a:r>
            <a:endParaRPr lang="en-IN"/>
          </a:p>
        </p:txBody>
      </p:sp>
      <p:sp>
        <p:nvSpPr>
          <p:cNvPr id="6" name="Slide Number Placeholder 5"/>
          <p:cNvSpPr>
            <a:spLocks noGrp="1"/>
          </p:cNvSpPr>
          <p:nvPr>
            <p:ph type="sldNum" sz="quarter" idx="12"/>
          </p:nvPr>
        </p:nvSpPr>
        <p:spPr/>
        <p:txBody>
          <a:bodyPr/>
          <a:lstStyle/>
          <a:p>
            <a:fld id="{62F21321-6EFE-4464-AA95-ACF91FB824F9}" type="slidenum">
              <a:rPr lang="en-IN" smtClean="0"/>
              <a:pPr/>
              <a:t>‹#›</a:t>
            </a:fld>
            <a:endParaRPr lang="en-IN"/>
          </a:p>
        </p:txBody>
      </p:sp>
    </p:spTree>
    <p:extLst>
      <p:ext uri="{BB962C8B-B14F-4D97-AF65-F5344CB8AC3E}">
        <p14:creationId xmlns:p14="http://schemas.microsoft.com/office/powerpoint/2010/main" xmlns="" val="3117884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D3E6B9A-CFA2-4955-B5BC-8BE296827C82}" type="datetime1">
              <a:rPr lang="en-IN" smtClean="0"/>
              <a:pPr/>
              <a:t>29-06-2022</a:t>
            </a:fld>
            <a:endParaRPr lang="en-IN"/>
          </a:p>
        </p:txBody>
      </p:sp>
      <p:sp>
        <p:nvSpPr>
          <p:cNvPr id="5" name="Footer Placeholder 4"/>
          <p:cNvSpPr>
            <a:spLocks noGrp="1"/>
          </p:cNvSpPr>
          <p:nvPr>
            <p:ph type="ftr" sz="quarter" idx="11"/>
          </p:nvPr>
        </p:nvSpPr>
        <p:spPr/>
        <p:txBody>
          <a:bodyPr/>
          <a:lstStyle/>
          <a:p>
            <a:r>
              <a:rPr lang="en-IN" smtClean="0"/>
              <a:t>www.dgef.com </a:t>
            </a:r>
            <a:endParaRPr lang="en-IN"/>
          </a:p>
        </p:txBody>
      </p:sp>
      <p:sp>
        <p:nvSpPr>
          <p:cNvPr id="6" name="Slide Number Placeholder 5"/>
          <p:cNvSpPr>
            <a:spLocks noGrp="1"/>
          </p:cNvSpPr>
          <p:nvPr>
            <p:ph type="sldNum" sz="quarter" idx="12"/>
          </p:nvPr>
        </p:nvSpPr>
        <p:spPr/>
        <p:txBody>
          <a:bodyPr/>
          <a:lstStyle/>
          <a:p>
            <a:fld id="{62F21321-6EFE-4464-AA95-ACF91FB824F9}" type="slidenum">
              <a:rPr lang="en-IN" smtClean="0"/>
              <a:pPr/>
              <a:t>‹#›</a:t>
            </a:fld>
            <a:endParaRPr lang="en-IN"/>
          </a:p>
        </p:txBody>
      </p:sp>
    </p:spTree>
    <p:extLst>
      <p:ext uri="{BB962C8B-B14F-4D97-AF65-F5344CB8AC3E}">
        <p14:creationId xmlns:p14="http://schemas.microsoft.com/office/powerpoint/2010/main" xmlns="" val="146473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771687A-1C43-44AF-B8E6-6E436FC1D36C}" type="datetime1">
              <a:rPr lang="en-IN" smtClean="0"/>
              <a:pPr/>
              <a:t>29-06-2022</a:t>
            </a:fld>
            <a:endParaRPr lang="en-IN"/>
          </a:p>
        </p:txBody>
      </p:sp>
      <p:sp>
        <p:nvSpPr>
          <p:cNvPr id="6" name="Footer Placeholder 5"/>
          <p:cNvSpPr>
            <a:spLocks noGrp="1"/>
          </p:cNvSpPr>
          <p:nvPr>
            <p:ph type="ftr" sz="quarter" idx="11"/>
          </p:nvPr>
        </p:nvSpPr>
        <p:spPr/>
        <p:txBody>
          <a:bodyPr/>
          <a:lstStyle/>
          <a:p>
            <a:r>
              <a:rPr lang="en-IN" smtClean="0"/>
              <a:t>www.dgef.com </a:t>
            </a:r>
            <a:endParaRPr lang="en-IN"/>
          </a:p>
        </p:txBody>
      </p:sp>
      <p:sp>
        <p:nvSpPr>
          <p:cNvPr id="7" name="Slide Number Placeholder 6"/>
          <p:cNvSpPr>
            <a:spLocks noGrp="1"/>
          </p:cNvSpPr>
          <p:nvPr>
            <p:ph type="sldNum" sz="quarter" idx="12"/>
          </p:nvPr>
        </p:nvSpPr>
        <p:spPr/>
        <p:txBody>
          <a:bodyPr/>
          <a:lstStyle/>
          <a:p>
            <a:fld id="{62F21321-6EFE-4464-AA95-ACF91FB824F9}" type="slidenum">
              <a:rPr lang="en-IN" smtClean="0"/>
              <a:pPr/>
              <a:t>‹#›</a:t>
            </a:fld>
            <a:endParaRPr lang="en-IN"/>
          </a:p>
        </p:txBody>
      </p:sp>
    </p:spTree>
    <p:extLst>
      <p:ext uri="{BB962C8B-B14F-4D97-AF65-F5344CB8AC3E}">
        <p14:creationId xmlns:p14="http://schemas.microsoft.com/office/powerpoint/2010/main" xmlns="" val="19456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2F69DA1-F747-49F2-9944-46E1677E1B04}" type="datetime1">
              <a:rPr lang="en-IN" smtClean="0"/>
              <a:pPr/>
              <a:t>29-06-2022</a:t>
            </a:fld>
            <a:endParaRPr lang="en-IN"/>
          </a:p>
        </p:txBody>
      </p:sp>
      <p:sp>
        <p:nvSpPr>
          <p:cNvPr id="8" name="Footer Placeholder 7"/>
          <p:cNvSpPr>
            <a:spLocks noGrp="1"/>
          </p:cNvSpPr>
          <p:nvPr>
            <p:ph type="ftr" sz="quarter" idx="11"/>
          </p:nvPr>
        </p:nvSpPr>
        <p:spPr/>
        <p:txBody>
          <a:bodyPr/>
          <a:lstStyle/>
          <a:p>
            <a:r>
              <a:rPr lang="en-IN" smtClean="0"/>
              <a:t>www.dgef.com </a:t>
            </a:r>
            <a:endParaRPr lang="en-IN"/>
          </a:p>
        </p:txBody>
      </p:sp>
      <p:sp>
        <p:nvSpPr>
          <p:cNvPr id="9" name="Slide Number Placeholder 8"/>
          <p:cNvSpPr>
            <a:spLocks noGrp="1"/>
          </p:cNvSpPr>
          <p:nvPr>
            <p:ph type="sldNum" sz="quarter" idx="12"/>
          </p:nvPr>
        </p:nvSpPr>
        <p:spPr/>
        <p:txBody>
          <a:bodyPr/>
          <a:lstStyle/>
          <a:p>
            <a:fld id="{62F21321-6EFE-4464-AA95-ACF91FB824F9}" type="slidenum">
              <a:rPr lang="en-IN" smtClean="0"/>
              <a:pPr/>
              <a:t>‹#›</a:t>
            </a:fld>
            <a:endParaRPr lang="en-IN"/>
          </a:p>
        </p:txBody>
      </p:sp>
    </p:spTree>
    <p:extLst>
      <p:ext uri="{BB962C8B-B14F-4D97-AF65-F5344CB8AC3E}">
        <p14:creationId xmlns:p14="http://schemas.microsoft.com/office/powerpoint/2010/main" xmlns="" val="222569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828A23A2-0A28-4A20-96FB-1A13550DE149}" type="datetime1">
              <a:rPr lang="en-IN" smtClean="0"/>
              <a:pPr/>
              <a:t>29-06-2022</a:t>
            </a:fld>
            <a:endParaRPr lang="en-IN"/>
          </a:p>
        </p:txBody>
      </p:sp>
      <p:sp>
        <p:nvSpPr>
          <p:cNvPr id="4" name="Footer Placeholder 3"/>
          <p:cNvSpPr>
            <a:spLocks noGrp="1"/>
          </p:cNvSpPr>
          <p:nvPr>
            <p:ph type="ftr" sz="quarter" idx="11"/>
          </p:nvPr>
        </p:nvSpPr>
        <p:spPr/>
        <p:txBody>
          <a:bodyPr/>
          <a:lstStyle/>
          <a:p>
            <a:r>
              <a:rPr lang="en-IN" smtClean="0"/>
              <a:t>www.dgef.com </a:t>
            </a:r>
            <a:endParaRPr lang="en-IN"/>
          </a:p>
        </p:txBody>
      </p:sp>
      <p:sp>
        <p:nvSpPr>
          <p:cNvPr id="5" name="Slide Number Placeholder 4"/>
          <p:cNvSpPr>
            <a:spLocks noGrp="1"/>
          </p:cNvSpPr>
          <p:nvPr>
            <p:ph type="sldNum" sz="quarter" idx="12"/>
          </p:nvPr>
        </p:nvSpPr>
        <p:spPr/>
        <p:txBody>
          <a:bodyPr/>
          <a:lstStyle/>
          <a:p>
            <a:fld id="{62F21321-6EFE-4464-AA95-ACF91FB824F9}" type="slidenum">
              <a:rPr lang="en-IN" smtClean="0"/>
              <a:pPr/>
              <a:t>‹#›</a:t>
            </a:fld>
            <a:endParaRPr lang="en-IN"/>
          </a:p>
        </p:txBody>
      </p:sp>
    </p:spTree>
    <p:extLst>
      <p:ext uri="{BB962C8B-B14F-4D97-AF65-F5344CB8AC3E}">
        <p14:creationId xmlns:p14="http://schemas.microsoft.com/office/powerpoint/2010/main" xmlns="" val="319427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9DD71-B575-47B4-9D22-BDBB34525D0E}" type="datetime1">
              <a:rPr lang="en-IN" smtClean="0"/>
              <a:pPr/>
              <a:t>29-06-2022</a:t>
            </a:fld>
            <a:endParaRPr lang="en-IN"/>
          </a:p>
        </p:txBody>
      </p:sp>
      <p:sp>
        <p:nvSpPr>
          <p:cNvPr id="3" name="Footer Placeholder 2"/>
          <p:cNvSpPr>
            <a:spLocks noGrp="1"/>
          </p:cNvSpPr>
          <p:nvPr>
            <p:ph type="ftr" sz="quarter" idx="11"/>
          </p:nvPr>
        </p:nvSpPr>
        <p:spPr/>
        <p:txBody>
          <a:bodyPr/>
          <a:lstStyle/>
          <a:p>
            <a:r>
              <a:rPr lang="en-IN" smtClean="0"/>
              <a:t>www.dgef.com </a:t>
            </a:r>
            <a:endParaRPr lang="en-IN"/>
          </a:p>
        </p:txBody>
      </p:sp>
      <p:sp>
        <p:nvSpPr>
          <p:cNvPr id="4" name="Slide Number Placeholder 3"/>
          <p:cNvSpPr>
            <a:spLocks noGrp="1"/>
          </p:cNvSpPr>
          <p:nvPr>
            <p:ph type="sldNum" sz="quarter" idx="12"/>
          </p:nvPr>
        </p:nvSpPr>
        <p:spPr/>
        <p:txBody>
          <a:bodyPr/>
          <a:lstStyle/>
          <a:p>
            <a:fld id="{62F21321-6EFE-4464-AA95-ACF91FB824F9}" type="slidenum">
              <a:rPr lang="en-IN" smtClean="0"/>
              <a:pPr/>
              <a:t>‹#›</a:t>
            </a:fld>
            <a:endParaRPr lang="en-IN"/>
          </a:p>
        </p:txBody>
      </p:sp>
    </p:spTree>
    <p:extLst>
      <p:ext uri="{BB962C8B-B14F-4D97-AF65-F5344CB8AC3E}">
        <p14:creationId xmlns:p14="http://schemas.microsoft.com/office/powerpoint/2010/main" xmlns="" val="6067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1818716-03D1-41DA-B90E-FBAB22A5EA22}" type="datetime1">
              <a:rPr lang="en-IN" smtClean="0"/>
              <a:pPr/>
              <a:t>29-06-2022</a:t>
            </a:fld>
            <a:endParaRPr lang="en-IN"/>
          </a:p>
        </p:txBody>
      </p:sp>
      <p:sp>
        <p:nvSpPr>
          <p:cNvPr id="6" name="Footer Placeholder 5"/>
          <p:cNvSpPr>
            <a:spLocks noGrp="1"/>
          </p:cNvSpPr>
          <p:nvPr>
            <p:ph type="ftr" sz="quarter" idx="11"/>
          </p:nvPr>
        </p:nvSpPr>
        <p:spPr/>
        <p:txBody>
          <a:bodyPr/>
          <a:lstStyle/>
          <a:p>
            <a:r>
              <a:rPr lang="en-IN" smtClean="0"/>
              <a:t>www.dgef.com </a:t>
            </a:r>
            <a:endParaRPr lang="en-IN"/>
          </a:p>
        </p:txBody>
      </p:sp>
      <p:sp>
        <p:nvSpPr>
          <p:cNvPr id="7" name="Slide Number Placeholder 6"/>
          <p:cNvSpPr>
            <a:spLocks noGrp="1"/>
          </p:cNvSpPr>
          <p:nvPr>
            <p:ph type="sldNum" sz="quarter" idx="12"/>
          </p:nvPr>
        </p:nvSpPr>
        <p:spPr/>
        <p:txBody>
          <a:bodyPr/>
          <a:lstStyle/>
          <a:p>
            <a:fld id="{62F21321-6EFE-4464-AA95-ACF91FB824F9}" type="slidenum">
              <a:rPr lang="en-IN" smtClean="0"/>
              <a:pPr/>
              <a:t>‹#›</a:t>
            </a:fld>
            <a:endParaRPr lang="en-IN"/>
          </a:p>
        </p:txBody>
      </p:sp>
    </p:spTree>
    <p:extLst>
      <p:ext uri="{BB962C8B-B14F-4D97-AF65-F5344CB8AC3E}">
        <p14:creationId xmlns:p14="http://schemas.microsoft.com/office/powerpoint/2010/main" xmlns="" val="295357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9A5D157-A020-458F-8881-90D8104C4C74}" type="datetime1">
              <a:rPr lang="en-IN" smtClean="0"/>
              <a:pPr/>
              <a:t>29-06-2022</a:t>
            </a:fld>
            <a:endParaRPr lang="en-IN"/>
          </a:p>
        </p:txBody>
      </p:sp>
      <p:sp>
        <p:nvSpPr>
          <p:cNvPr id="6" name="Footer Placeholder 5"/>
          <p:cNvSpPr>
            <a:spLocks noGrp="1"/>
          </p:cNvSpPr>
          <p:nvPr>
            <p:ph type="ftr" sz="quarter" idx="11"/>
          </p:nvPr>
        </p:nvSpPr>
        <p:spPr/>
        <p:txBody>
          <a:bodyPr/>
          <a:lstStyle/>
          <a:p>
            <a:r>
              <a:rPr lang="en-IN" smtClean="0"/>
              <a:t>www.dgef.com </a:t>
            </a:r>
            <a:endParaRPr lang="en-IN"/>
          </a:p>
        </p:txBody>
      </p:sp>
      <p:sp>
        <p:nvSpPr>
          <p:cNvPr id="7" name="Slide Number Placeholder 6"/>
          <p:cNvSpPr>
            <a:spLocks noGrp="1"/>
          </p:cNvSpPr>
          <p:nvPr>
            <p:ph type="sldNum" sz="quarter" idx="12"/>
          </p:nvPr>
        </p:nvSpPr>
        <p:spPr>
          <a:xfrm>
            <a:off x="10769600" y="6356351"/>
            <a:ext cx="812800" cy="365125"/>
          </a:xfrm>
        </p:spPr>
        <p:txBody>
          <a:bodyPr/>
          <a:lstStyle/>
          <a:p>
            <a:fld id="{62F21321-6EFE-4464-AA95-ACF91FB824F9}" type="slidenum">
              <a:rPr lang="en-IN" smtClean="0"/>
              <a:pPr/>
              <a:t>‹#›</a:t>
            </a:fld>
            <a:endParaRPr lang="en-IN"/>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xmlns="" val="8510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D2F2DA7-9532-4AEA-AB24-D1B1F7542ADF}" type="datetime1">
              <a:rPr lang="en-IN" smtClean="0"/>
              <a:pPr/>
              <a:t>29-06-2022</a:t>
            </a:fld>
            <a:endParaRPr lang="en-IN"/>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IN" smtClean="0"/>
              <a:t>www.dgef.com </a:t>
            </a:r>
            <a:endParaRPr lang="en-IN"/>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2F21321-6EFE-4464-AA95-ACF91FB824F9}" type="slidenum">
              <a:rPr lang="en-IN" smtClean="0"/>
              <a:pPr/>
              <a:t>‹#›</a:t>
            </a:fld>
            <a:endParaRPr lang="en-IN"/>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spTree>
    <p:extLst>
      <p:ext uri="{BB962C8B-B14F-4D97-AF65-F5344CB8AC3E}">
        <p14:creationId xmlns:p14="http://schemas.microsoft.com/office/powerpoint/2010/main" xmlns="" val="4001611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dgef.in/right-to-energy"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hyperlink" Target="http://www.dgef.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4034" y="1702805"/>
            <a:ext cx="7851648" cy="4047728"/>
          </a:xfrm>
        </p:spPr>
        <p:txBody>
          <a:bodyPr>
            <a:normAutofit/>
          </a:bodyPr>
          <a:lstStyle/>
          <a:p>
            <a:pPr algn="ctr"/>
            <a:r>
              <a:rPr lang="en-US" sz="2000" dirty="0" smtClean="0">
                <a:solidFill>
                  <a:srgbClr val="FFC000"/>
                </a:solidFill>
                <a:latin typeface="Algerian" pitchFamily="82" charset="0"/>
              </a:rPr>
              <a:t/>
            </a:r>
            <a:br>
              <a:rPr lang="en-US" sz="2000" dirty="0" smtClean="0">
                <a:solidFill>
                  <a:srgbClr val="FFC000"/>
                </a:solidFill>
                <a:latin typeface="Algerian" pitchFamily="82" charset="0"/>
              </a:rPr>
            </a:br>
            <a:r>
              <a:rPr lang="en-US" sz="2000" dirty="0" smtClean="0">
                <a:solidFill>
                  <a:srgbClr val="FFC000"/>
                </a:solidFill>
                <a:latin typeface="Algerian" pitchFamily="82" charset="0"/>
              </a:rPr>
              <a:t/>
            </a:r>
            <a:br>
              <a:rPr lang="en-US" sz="2000" dirty="0" smtClean="0">
                <a:solidFill>
                  <a:srgbClr val="FFC000"/>
                </a:solidFill>
                <a:latin typeface="Algerian" pitchFamily="82" charset="0"/>
              </a:rPr>
            </a:br>
            <a:r>
              <a:rPr lang="en-US" sz="2000" dirty="0" smtClean="0">
                <a:solidFill>
                  <a:srgbClr val="FFC000"/>
                </a:solidFill>
                <a:latin typeface="Algerian" pitchFamily="82" charset="0"/>
              </a:rPr>
              <a:t>   </a:t>
            </a:r>
            <a:br>
              <a:rPr lang="en-US" sz="2000" dirty="0" smtClean="0">
                <a:solidFill>
                  <a:srgbClr val="FFC000"/>
                </a:solidFill>
                <a:latin typeface="Algerian" pitchFamily="82" charset="0"/>
              </a:rPr>
            </a:br>
            <a:r>
              <a:rPr lang="en-US" sz="2000" dirty="0" smtClean="0">
                <a:solidFill>
                  <a:schemeClr val="tx2">
                    <a:lumMod val="50000"/>
                  </a:schemeClr>
                </a:solidFill>
                <a:latin typeface="Algerian" pitchFamily="82" charset="0"/>
              </a:rPr>
              <a:t>Global energy arbitration Centre, new DELHI </a:t>
            </a:r>
            <a:br>
              <a:rPr lang="en-US" sz="2000" dirty="0" smtClean="0">
                <a:solidFill>
                  <a:schemeClr val="tx2">
                    <a:lumMod val="50000"/>
                  </a:schemeClr>
                </a:solidFill>
                <a:latin typeface="Algerian" pitchFamily="82" charset="0"/>
              </a:rPr>
            </a:br>
            <a:r>
              <a:rPr lang="en-US" sz="2000" dirty="0" smtClean="0">
                <a:solidFill>
                  <a:schemeClr val="tx2">
                    <a:lumMod val="50000"/>
                  </a:schemeClr>
                </a:solidFill>
              </a:rPr>
              <a:t>Timely resolution for energy revolution</a:t>
            </a:r>
            <a:r>
              <a:rPr lang="en-US" sz="2000" dirty="0" smtClean="0">
                <a:solidFill>
                  <a:schemeClr val="tx2">
                    <a:lumMod val="50000"/>
                  </a:schemeClr>
                </a:solidFill>
                <a:latin typeface="Algerian" pitchFamily="82" charset="0"/>
              </a:rPr>
              <a:t/>
            </a:r>
            <a:br>
              <a:rPr lang="en-US" sz="2000" dirty="0" smtClean="0">
                <a:solidFill>
                  <a:schemeClr val="tx2">
                    <a:lumMod val="50000"/>
                  </a:schemeClr>
                </a:solidFill>
                <a:latin typeface="Algerian" pitchFamily="82" charset="0"/>
              </a:rPr>
            </a:br>
            <a:r>
              <a:rPr lang="en-US" sz="2000" dirty="0" smtClean="0">
                <a:solidFill>
                  <a:schemeClr val="tx2">
                    <a:lumMod val="50000"/>
                  </a:schemeClr>
                </a:solidFill>
                <a:latin typeface="Algerian" pitchFamily="82" charset="0"/>
              </a:rPr>
              <a:t> </a:t>
            </a:r>
            <a:br>
              <a:rPr lang="en-US" sz="2000" dirty="0" smtClean="0">
                <a:solidFill>
                  <a:schemeClr val="tx2">
                    <a:lumMod val="50000"/>
                  </a:schemeClr>
                </a:solidFill>
                <a:latin typeface="Algerian" pitchFamily="82" charset="0"/>
              </a:rPr>
            </a:br>
            <a:r>
              <a:rPr lang="en-US" sz="2000" dirty="0" smtClean="0">
                <a:solidFill>
                  <a:schemeClr val="accent3">
                    <a:lumMod val="75000"/>
                  </a:schemeClr>
                </a:solidFill>
                <a:latin typeface="Algerian" pitchFamily="82" charset="0"/>
              </a:rPr>
              <a:t> BY DR. GOPAL ENERGY FOUNDATION, new </a:t>
            </a:r>
            <a:r>
              <a:rPr lang="en-US" sz="2000" dirty="0" err="1" smtClean="0">
                <a:solidFill>
                  <a:schemeClr val="accent3">
                    <a:lumMod val="75000"/>
                  </a:schemeClr>
                </a:solidFill>
                <a:latin typeface="Algerian" pitchFamily="82" charset="0"/>
              </a:rPr>
              <a:t>delhi</a:t>
            </a:r>
            <a:r>
              <a:rPr lang="en-US" sz="2000" dirty="0" smtClean="0">
                <a:solidFill>
                  <a:schemeClr val="accent3">
                    <a:lumMod val="75000"/>
                  </a:schemeClr>
                </a:solidFill>
                <a:latin typeface="Algerian" pitchFamily="82" charset="0"/>
              </a:rPr>
              <a:t> </a:t>
            </a:r>
            <a:br>
              <a:rPr lang="en-US" sz="2000" dirty="0" smtClean="0">
                <a:solidFill>
                  <a:schemeClr val="accent3">
                    <a:lumMod val="75000"/>
                  </a:schemeClr>
                </a:solidFill>
                <a:latin typeface="Algerian" pitchFamily="82" charset="0"/>
              </a:rPr>
            </a:br>
            <a:r>
              <a:rPr lang="en-US" sz="2000" dirty="0" smtClean="0">
                <a:solidFill>
                  <a:schemeClr val="accent3">
                    <a:lumMod val="75000"/>
                  </a:schemeClr>
                </a:solidFill>
                <a:latin typeface="Algerian" pitchFamily="82" charset="0"/>
              </a:rPr>
              <a:t>(www.dgef.in)</a:t>
            </a:r>
            <a:br>
              <a:rPr lang="en-US" sz="2000" dirty="0" smtClean="0">
                <a:solidFill>
                  <a:schemeClr val="accent3">
                    <a:lumMod val="75000"/>
                  </a:schemeClr>
                </a:solidFill>
                <a:latin typeface="Algerian" pitchFamily="82" charset="0"/>
              </a:rPr>
            </a:br>
            <a:endParaRPr lang="en-US" sz="2000" dirty="0">
              <a:solidFill>
                <a:schemeClr val="accent3">
                  <a:lumMod val="75000"/>
                </a:schemeClr>
              </a:solidFill>
              <a:latin typeface="Algerian" pitchFamily="8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p:blipFill>
        <p:spPr bwMode="auto">
          <a:xfrm>
            <a:off x="10708123" y="0"/>
            <a:ext cx="1500198" cy="702068"/>
          </a:xfrm>
          <a:prstGeom prst="rect">
            <a:avLst/>
          </a:prstGeom>
          <a:noFill/>
        </p:spPr>
      </p:pic>
      <p:sp>
        <p:nvSpPr>
          <p:cNvPr id="6" name="TextBox 5">
            <a:extLst>
              <a:ext uri="{FF2B5EF4-FFF2-40B4-BE49-F238E27FC236}">
                <a16:creationId xmlns:a16="http://schemas.microsoft.com/office/drawing/2014/main" xmlns="" id="{470CBBA5-A269-4411-9FF2-60C79A464254}"/>
              </a:ext>
            </a:extLst>
          </p:cNvPr>
          <p:cNvSpPr txBox="1"/>
          <p:nvPr/>
        </p:nvSpPr>
        <p:spPr>
          <a:xfrm>
            <a:off x="3556000" y="6457244"/>
            <a:ext cx="2122311" cy="369332"/>
          </a:xfrm>
          <a:prstGeom prst="rect">
            <a:avLst/>
          </a:prstGeom>
          <a:noFill/>
        </p:spPr>
        <p:txBody>
          <a:bodyPr wrap="square" rtlCol="0">
            <a:spAutoFit/>
          </a:bodyPr>
          <a:lstStyle/>
          <a:p>
            <a:endParaRPr lang="en-IN" dirty="0"/>
          </a:p>
        </p:txBody>
      </p:sp>
      <p:pic>
        <p:nvPicPr>
          <p:cNvPr id="4" name="Picture 3">
            <a:extLst>
              <a:ext uri="{FF2B5EF4-FFF2-40B4-BE49-F238E27FC236}">
                <a16:creationId xmlns:a16="http://schemas.microsoft.com/office/drawing/2014/main" xmlns="" id="{03DDF563-CA62-4182-8179-975153ED7DA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19301" r="10432" b="18257"/>
          <a:stretch/>
        </p:blipFill>
        <p:spPr>
          <a:xfrm>
            <a:off x="0" y="0"/>
            <a:ext cx="1812896" cy="874644"/>
          </a:xfrm>
          <a:prstGeom prst="rect">
            <a:avLst/>
          </a:prstGeom>
        </p:spPr>
      </p:pic>
      <p:pic>
        <p:nvPicPr>
          <p:cNvPr id="8" name="Picture 7">
            <a:extLst>
              <a:ext uri="{FF2B5EF4-FFF2-40B4-BE49-F238E27FC236}">
                <a16:creationId xmlns:a16="http://schemas.microsoft.com/office/drawing/2014/main" xmlns="" id="{03DDF563-CA62-4182-8179-975153ED7DA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19301" r="10432" b="18257"/>
          <a:stretch/>
        </p:blipFill>
        <p:spPr>
          <a:xfrm>
            <a:off x="2883521" y="1126722"/>
            <a:ext cx="6046838" cy="2808990"/>
          </a:xfrm>
          <a:prstGeom prst="rect">
            <a:avLst/>
          </a:prstGeom>
        </p:spPr>
      </p:pic>
      <p:sp>
        <p:nvSpPr>
          <p:cNvPr id="9" name="Footer Placeholder 8"/>
          <p:cNvSpPr>
            <a:spLocks noGrp="1"/>
          </p:cNvSpPr>
          <p:nvPr>
            <p:ph type="ftr" sz="quarter" idx="11"/>
          </p:nvPr>
        </p:nvSpPr>
        <p:spPr>
          <a:xfrm>
            <a:off x="0" y="6356351"/>
            <a:ext cx="8026400" cy="365125"/>
          </a:xfrm>
        </p:spPr>
        <p:txBody>
          <a:bodyPr/>
          <a:lstStyle/>
          <a:p>
            <a:r>
              <a:rPr lang="en-IN" b="1" dirty="0" smtClean="0">
                <a:solidFill>
                  <a:schemeClr val="tx1"/>
                </a:solidFill>
              </a:rPr>
              <a:t>www.dgef.com </a:t>
            </a:r>
            <a:endParaRPr lang="en-IN" b="1" dirty="0">
              <a:solidFill>
                <a:schemeClr val="tx1"/>
              </a:solidFill>
            </a:endParaRPr>
          </a:p>
        </p:txBody>
      </p:sp>
    </p:spTree>
    <p:extLst>
      <p:ext uri="{BB962C8B-B14F-4D97-AF65-F5344CB8AC3E}">
        <p14:creationId xmlns:p14="http://schemas.microsoft.com/office/powerpoint/2010/main" xmlns="" val="2305131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078C06E3-9563-4532-9985-872349BB1EF4}"/>
              </a:ext>
            </a:extLst>
          </p:cNvPr>
          <p:cNvSpPr>
            <a:spLocks noGrp="1"/>
          </p:cNvSpPr>
          <p:nvPr>
            <p:ph type="ftr" sz="quarter" idx="11"/>
          </p:nvPr>
        </p:nvSpPr>
        <p:spPr>
          <a:xfrm>
            <a:off x="0" y="5808398"/>
            <a:ext cx="11497836" cy="86817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dirty="0" smtClean="0">
                <a:ln>
                  <a:noFill/>
                </a:ln>
                <a:solidFill>
                  <a:schemeClr val="tx1"/>
                </a:solidFill>
                <a:effectLst/>
                <a:uLnTx/>
                <a:uFillTx/>
                <a:latin typeface="Constantia"/>
                <a:ea typeface="+mn-ea"/>
                <a:cs typeface="+mn-cs"/>
              </a:rPr>
              <a:t>www.dgef.com </a:t>
            </a:r>
            <a:endParaRPr lang="en-IN" sz="1100" b="1" dirty="0">
              <a:solidFill>
                <a:schemeClr val="tx1"/>
              </a:solidFill>
            </a:endParaRPr>
          </a:p>
        </p:txBody>
      </p:sp>
      <p:pic>
        <p:nvPicPr>
          <p:cNvPr id="9" name="Picture 2">
            <a:extLst>
              <a:ext uri="{FF2B5EF4-FFF2-40B4-BE49-F238E27FC236}">
                <a16:creationId xmlns:a16="http://schemas.microsoft.com/office/drawing/2014/main" xmlns="" id="{93BEC6AE-E7C8-4695-BDC3-02AFD13BC7A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p:blipFill>
        <p:spPr bwMode="auto">
          <a:xfrm>
            <a:off x="10691802" y="-38284"/>
            <a:ext cx="1500198" cy="702068"/>
          </a:xfrm>
          <a:prstGeom prst="rect">
            <a:avLst/>
          </a:prstGeom>
          <a:noFill/>
        </p:spPr>
      </p:pic>
      <p:sp>
        <p:nvSpPr>
          <p:cNvPr id="13" name="TextBox 12">
            <a:extLst>
              <a:ext uri="{FF2B5EF4-FFF2-40B4-BE49-F238E27FC236}">
                <a16:creationId xmlns:a16="http://schemas.microsoft.com/office/drawing/2014/main" xmlns="" id="{6F176AF3-713A-4F49-9947-16C167572DC1}"/>
              </a:ext>
            </a:extLst>
          </p:cNvPr>
          <p:cNvSpPr txBox="1"/>
          <p:nvPr/>
        </p:nvSpPr>
        <p:spPr>
          <a:xfrm>
            <a:off x="2528712" y="545069"/>
            <a:ext cx="7439378" cy="861774"/>
          </a:xfrm>
          <a:prstGeom prst="rect">
            <a:avLst/>
          </a:prstGeom>
          <a:noFill/>
        </p:spPr>
        <p:txBody>
          <a:bodyPr wrap="square" rtlCol="0">
            <a:spAutoFit/>
          </a:bodyPr>
          <a:lstStyle/>
          <a:p>
            <a:pPr algn="ctr"/>
            <a:r>
              <a:rPr lang="en-IN" sz="5000" b="1" dirty="0">
                <a:solidFill>
                  <a:schemeClr val="tx2">
                    <a:lumMod val="50000"/>
                  </a:schemeClr>
                </a:solidFill>
                <a:latin typeface="+mj-lt"/>
              </a:rPr>
              <a:t>Who can </a:t>
            </a:r>
            <a:r>
              <a:rPr lang="en-IN" sz="5000" b="1" dirty="0" smtClean="0">
                <a:solidFill>
                  <a:schemeClr val="tx2">
                    <a:lumMod val="50000"/>
                  </a:schemeClr>
                </a:solidFill>
                <a:latin typeface="+mj-lt"/>
              </a:rPr>
              <a:t>join Centre?</a:t>
            </a:r>
            <a:endParaRPr lang="en-IN" sz="5000" b="1" dirty="0">
              <a:solidFill>
                <a:schemeClr val="tx2">
                  <a:lumMod val="50000"/>
                </a:schemeClr>
              </a:solidFill>
              <a:latin typeface="+mj-lt"/>
            </a:endParaRPr>
          </a:p>
        </p:txBody>
      </p:sp>
      <p:sp>
        <p:nvSpPr>
          <p:cNvPr id="3" name="Content Placeholder 2">
            <a:extLst>
              <a:ext uri="{FF2B5EF4-FFF2-40B4-BE49-F238E27FC236}">
                <a16:creationId xmlns:a16="http://schemas.microsoft.com/office/drawing/2014/main" xmlns="" id="{DF6A3197-C446-4919-97CD-160EE7D79A66}"/>
              </a:ext>
            </a:extLst>
          </p:cNvPr>
          <p:cNvSpPr>
            <a:spLocks noGrp="1"/>
          </p:cNvSpPr>
          <p:nvPr>
            <p:ph idx="1"/>
          </p:nvPr>
        </p:nvSpPr>
        <p:spPr>
          <a:xfrm>
            <a:off x="609600" y="1693334"/>
            <a:ext cx="10972800" cy="4323644"/>
          </a:xfrm>
        </p:spPr>
        <p:txBody>
          <a:bodyPr/>
          <a:lstStyle/>
          <a:p>
            <a:pPr marL="0" indent="0">
              <a:buNone/>
            </a:pPr>
            <a:endParaRPr lang="en-IN" dirty="0">
              <a:solidFill>
                <a:schemeClr val="bg2">
                  <a:lumMod val="50000"/>
                </a:schemeClr>
              </a:solidFill>
            </a:endParaRPr>
          </a:p>
          <a:p>
            <a:pPr marL="0" indent="0">
              <a:buNone/>
            </a:pPr>
            <a:endParaRPr lang="en-IN" dirty="0">
              <a:solidFill>
                <a:schemeClr val="bg2">
                  <a:lumMod val="50000"/>
                </a:schemeClr>
              </a:solidFill>
            </a:endParaRPr>
          </a:p>
          <a:p>
            <a:pPr marL="0" indent="0">
              <a:buNone/>
            </a:pPr>
            <a:endParaRPr lang="en-IN" dirty="0">
              <a:solidFill>
                <a:srgbClr val="0070C0"/>
              </a:solidFill>
            </a:endParaRPr>
          </a:p>
        </p:txBody>
      </p:sp>
      <p:sp>
        <p:nvSpPr>
          <p:cNvPr id="7" name="Oval 6">
            <a:extLst>
              <a:ext uri="{FF2B5EF4-FFF2-40B4-BE49-F238E27FC236}">
                <a16:creationId xmlns:a16="http://schemas.microsoft.com/office/drawing/2014/main" xmlns="" id="{2EEBCE9C-BB41-4BB3-8642-D3E478828CED}"/>
              </a:ext>
            </a:extLst>
          </p:cNvPr>
          <p:cNvSpPr/>
          <p:nvPr/>
        </p:nvSpPr>
        <p:spPr>
          <a:xfrm>
            <a:off x="4905022" y="5565373"/>
            <a:ext cx="2381954" cy="86924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rgbClr val="FFC000"/>
                </a:solidFill>
              </a:rPr>
              <a:t>Arbitrators</a:t>
            </a:r>
          </a:p>
        </p:txBody>
      </p:sp>
      <p:cxnSp>
        <p:nvCxnSpPr>
          <p:cNvPr id="10" name="Straight Arrow Connector 9">
            <a:extLst>
              <a:ext uri="{FF2B5EF4-FFF2-40B4-BE49-F238E27FC236}">
                <a16:creationId xmlns:a16="http://schemas.microsoft.com/office/drawing/2014/main" xmlns="" id="{F07BF564-F5B8-4C65-B1B9-9D01A72B490C}"/>
              </a:ext>
            </a:extLst>
          </p:cNvPr>
          <p:cNvCxnSpPr>
            <a:cxnSpLocks/>
          </p:cNvCxnSpPr>
          <p:nvPr/>
        </p:nvCxnSpPr>
        <p:spPr>
          <a:xfrm>
            <a:off x="3285067" y="2881984"/>
            <a:ext cx="1253066" cy="491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7240E00C-3E61-49C6-8E9B-12B9D79208D8}"/>
              </a:ext>
            </a:extLst>
          </p:cNvPr>
          <p:cNvSpPr/>
          <p:nvPr/>
        </p:nvSpPr>
        <p:spPr>
          <a:xfrm>
            <a:off x="1138825" y="1760550"/>
            <a:ext cx="2414391" cy="869244"/>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rgbClr val="FFC000"/>
                </a:solidFill>
              </a:rPr>
              <a:t>Corporate Members</a:t>
            </a:r>
          </a:p>
        </p:txBody>
      </p:sp>
      <p:cxnSp>
        <p:nvCxnSpPr>
          <p:cNvPr id="15" name="Straight Arrow Connector 14">
            <a:extLst>
              <a:ext uri="{FF2B5EF4-FFF2-40B4-BE49-F238E27FC236}">
                <a16:creationId xmlns:a16="http://schemas.microsoft.com/office/drawing/2014/main" xmlns="" id="{DBF19162-E878-4D8C-BD12-A778703FEFAA}"/>
              </a:ext>
            </a:extLst>
          </p:cNvPr>
          <p:cNvCxnSpPr>
            <a:cxnSpLocks/>
          </p:cNvCxnSpPr>
          <p:nvPr/>
        </p:nvCxnSpPr>
        <p:spPr>
          <a:xfrm flipH="1">
            <a:off x="7416799" y="2881984"/>
            <a:ext cx="1114256" cy="491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A49952A3-8F15-47D7-B0A6-434EE5FBDAF2}"/>
              </a:ext>
            </a:extLst>
          </p:cNvPr>
          <p:cNvSpPr/>
          <p:nvPr/>
        </p:nvSpPr>
        <p:spPr>
          <a:xfrm>
            <a:off x="8369996" y="1830298"/>
            <a:ext cx="2810933" cy="83432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rgbClr val="FFC000"/>
                </a:solidFill>
              </a:rPr>
              <a:t>Individual Members</a:t>
            </a:r>
          </a:p>
        </p:txBody>
      </p:sp>
      <p:cxnSp>
        <p:nvCxnSpPr>
          <p:cNvPr id="18" name="Straight Arrow Connector 17">
            <a:extLst>
              <a:ext uri="{FF2B5EF4-FFF2-40B4-BE49-F238E27FC236}">
                <a16:creationId xmlns:a16="http://schemas.microsoft.com/office/drawing/2014/main" xmlns="" id="{CB511EB4-57AB-4D73-8BB4-0B0E7ADBE274}"/>
              </a:ext>
            </a:extLst>
          </p:cNvPr>
          <p:cNvCxnSpPr>
            <a:cxnSpLocks/>
          </p:cNvCxnSpPr>
          <p:nvPr/>
        </p:nvCxnSpPr>
        <p:spPr>
          <a:xfrm flipV="1">
            <a:off x="6096000" y="4413956"/>
            <a:ext cx="0" cy="1004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xmlns="" id="{A5517C66-70CF-4F10-9D47-14B2FAC7BF5B}"/>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19301" r="10432" b="18257"/>
          <a:stretch/>
        </p:blipFill>
        <p:spPr>
          <a:xfrm>
            <a:off x="0" y="0"/>
            <a:ext cx="1812896" cy="874644"/>
          </a:xfrm>
          <a:prstGeom prst="rect">
            <a:avLst/>
          </a:prstGeom>
        </p:spPr>
      </p:pic>
      <p:cxnSp>
        <p:nvCxnSpPr>
          <p:cNvPr id="14" name="Straight Arrow Connector 13">
            <a:extLst>
              <a:ext uri="{FF2B5EF4-FFF2-40B4-BE49-F238E27FC236}">
                <a16:creationId xmlns:a16="http://schemas.microsoft.com/office/drawing/2014/main" xmlns="" id="{DBF19162-E878-4D8C-BD12-A778703FEFAA}"/>
              </a:ext>
            </a:extLst>
          </p:cNvPr>
          <p:cNvCxnSpPr>
            <a:cxnSpLocks/>
          </p:cNvCxnSpPr>
          <p:nvPr/>
        </p:nvCxnSpPr>
        <p:spPr>
          <a:xfrm rot="10800000">
            <a:off x="6988630" y="4206241"/>
            <a:ext cx="1267097" cy="587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A49952A3-8F15-47D7-B0A6-434EE5FBDAF2}"/>
              </a:ext>
            </a:extLst>
          </p:cNvPr>
          <p:cNvSpPr/>
          <p:nvPr/>
        </p:nvSpPr>
        <p:spPr>
          <a:xfrm>
            <a:off x="8522396" y="4702629"/>
            <a:ext cx="2810933" cy="114953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smtClean="0">
                <a:solidFill>
                  <a:srgbClr val="FFC000"/>
                </a:solidFill>
              </a:rPr>
              <a:t>Contractors/Suppliers/ Consultants/ Traders </a:t>
            </a:r>
            <a:endParaRPr lang="en-IN" sz="2000" b="1" dirty="0">
              <a:solidFill>
                <a:srgbClr val="FFC000"/>
              </a:solidFill>
            </a:endParaRPr>
          </a:p>
        </p:txBody>
      </p:sp>
      <p:cxnSp>
        <p:nvCxnSpPr>
          <p:cNvPr id="24" name="Straight Arrow Connector 23">
            <a:extLst>
              <a:ext uri="{FF2B5EF4-FFF2-40B4-BE49-F238E27FC236}">
                <a16:creationId xmlns:a16="http://schemas.microsoft.com/office/drawing/2014/main" xmlns="" id="{F07BF564-F5B8-4C65-B1B9-9D01A72B490C}"/>
              </a:ext>
            </a:extLst>
          </p:cNvPr>
          <p:cNvCxnSpPr>
            <a:cxnSpLocks/>
          </p:cNvCxnSpPr>
          <p:nvPr/>
        </p:nvCxnSpPr>
        <p:spPr>
          <a:xfrm flipV="1">
            <a:off x="3304903" y="4114801"/>
            <a:ext cx="1463040" cy="522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xmlns="" id="{7240E00C-3E61-49C6-8E9B-12B9D79208D8}"/>
              </a:ext>
            </a:extLst>
          </p:cNvPr>
          <p:cNvSpPr/>
          <p:nvPr/>
        </p:nvSpPr>
        <p:spPr>
          <a:xfrm>
            <a:off x="559705" y="4376057"/>
            <a:ext cx="2414391" cy="124097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rgbClr val="FFC000"/>
                </a:solidFill>
              </a:rPr>
              <a:t>Students </a:t>
            </a:r>
            <a:endParaRPr lang="en-IN" b="1" dirty="0">
              <a:solidFill>
                <a:srgbClr val="FFC000"/>
              </a:solidFill>
            </a:endParaRPr>
          </a:p>
        </p:txBody>
      </p:sp>
      <p:pic>
        <p:nvPicPr>
          <p:cNvPr id="19" name="Picture 18">
            <a:extLst>
              <a:ext uri="{FF2B5EF4-FFF2-40B4-BE49-F238E27FC236}">
                <a16:creationId xmlns:a16="http://schemas.microsoft.com/office/drawing/2014/main" xmlns="" id="{A5517C66-70CF-4F10-9D47-14B2FAC7BF5B}"/>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19301" r="10432" b="18257"/>
          <a:stretch/>
        </p:blipFill>
        <p:spPr>
          <a:xfrm>
            <a:off x="5087257" y="3120571"/>
            <a:ext cx="1981200" cy="954473"/>
          </a:xfrm>
          <a:prstGeom prst="rect">
            <a:avLst/>
          </a:prstGeom>
        </p:spPr>
      </p:pic>
    </p:spTree>
    <p:extLst>
      <p:ext uri="{BB962C8B-B14F-4D97-AF65-F5344CB8AC3E}">
        <p14:creationId xmlns:p14="http://schemas.microsoft.com/office/powerpoint/2010/main" xmlns="" val="2118773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A3A96C-3711-42BC-BFA6-ABEF88EF1E5B}"/>
              </a:ext>
            </a:extLst>
          </p:cNvPr>
          <p:cNvSpPr>
            <a:spLocks noGrp="1"/>
          </p:cNvSpPr>
          <p:nvPr>
            <p:ph type="title"/>
          </p:nvPr>
        </p:nvSpPr>
        <p:spPr>
          <a:xfrm>
            <a:off x="609600" y="0"/>
            <a:ext cx="10972800" cy="905005"/>
          </a:xfrm>
        </p:spPr>
        <p:txBody>
          <a:bodyPr/>
          <a:lstStyle/>
          <a:p>
            <a:pPr algn="ctr"/>
            <a:r>
              <a:rPr lang="en-IN" b="1" dirty="0" smtClean="0">
                <a:solidFill>
                  <a:schemeClr val="tx2">
                    <a:lumMod val="50000"/>
                  </a:schemeClr>
                </a:solidFill>
              </a:rPr>
              <a:t>Eligibility for Joining Centre</a:t>
            </a:r>
            <a:endParaRPr lang="en-IN" b="1" dirty="0">
              <a:solidFill>
                <a:schemeClr val="tx2">
                  <a:lumMod val="50000"/>
                </a:schemeClr>
              </a:solidFill>
            </a:endParaRPr>
          </a:p>
        </p:txBody>
      </p:sp>
      <p:pic>
        <p:nvPicPr>
          <p:cNvPr id="9" name="Picture 2">
            <a:extLst>
              <a:ext uri="{FF2B5EF4-FFF2-40B4-BE49-F238E27FC236}">
                <a16:creationId xmlns:a16="http://schemas.microsoft.com/office/drawing/2014/main" xmlns="" id="{0AC8FA7A-E3FD-49EF-A116-AF6B3058442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p:blipFill>
        <p:spPr bwMode="auto">
          <a:xfrm>
            <a:off x="10691802" y="-38284"/>
            <a:ext cx="1500198" cy="702068"/>
          </a:xfrm>
          <a:prstGeom prst="rect">
            <a:avLst/>
          </a:prstGeom>
          <a:noFill/>
        </p:spPr>
      </p:pic>
      <p:graphicFrame>
        <p:nvGraphicFramePr>
          <p:cNvPr id="16" name="Table 16">
            <a:extLst>
              <a:ext uri="{FF2B5EF4-FFF2-40B4-BE49-F238E27FC236}">
                <a16:creationId xmlns:a16="http://schemas.microsoft.com/office/drawing/2014/main" xmlns="" id="{74253A3F-C407-47E5-9065-5CEDAD19C029}"/>
              </a:ext>
            </a:extLst>
          </p:cNvPr>
          <p:cNvGraphicFramePr>
            <a:graphicFrameLocks noGrp="1"/>
          </p:cNvGraphicFramePr>
          <p:nvPr>
            <p:extLst>
              <p:ext uri="{D42A27DB-BD31-4B8C-83A1-F6EECF244321}">
                <p14:modId xmlns:p14="http://schemas.microsoft.com/office/powerpoint/2010/main" xmlns="" val="2922486766"/>
              </p:ext>
            </p:extLst>
          </p:nvPr>
        </p:nvGraphicFramePr>
        <p:xfrm>
          <a:off x="934064" y="1397726"/>
          <a:ext cx="9372530" cy="4937760"/>
        </p:xfrm>
        <a:graphic>
          <a:graphicData uri="http://schemas.openxmlformats.org/drawingml/2006/table">
            <a:tbl>
              <a:tblPr firstRow="1" bandRow="1">
                <a:tableStyleId>{5C22544A-7EE6-4342-B048-85BDC9FD1C3A}</a:tableStyleId>
              </a:tblPr>
              <a:tblGrid>
                <a:gridCol w="1247972">
                  <a:extLst>
                    <a:ext uri="{9D8B030D-6E8A-4147-A177-3AD203B41FA5}">
                      <a16:colId xmlns:a16="http://schemas.microsoft.com/office/drawing/2014/main" xmlns="" val="3375172177"/>
                    </a:ext>
                  </a:extLst>
                </a:gridCol>
                <a:gridCol w="2501039">
                  <a:extLst>
                    <a:ext uri="{9D8B030D-6E8A-4147-A177-3AD203B41FA5}">
                      <a16:colId xmlns:a16="http://schemas.microsoft.com/office/drawing/2014/main" xmlns="" val="1539075355"/>
                    </a:ext>
                  </a:extLst>
                </a:gridCol>
                <a:gridCol w="1874506">
                  <a:extLst>
                    <a:ext uri="{9D8B030D-6E8A-4147-A177-3AD203B41FA5}">
                      <a16:colId xmlns:a16="http://schemas.microsoft.com/office/drawing/2014/main" xmlns="" val="2593843028"/>
                    </a:ext>
                  </a:extLst>
                </a:gridCol>
                <a:gridCol w="2012388">
                  <a:extLst>
                    <a:ext uri="{9D8B030D-6E8A-4147-A177-3AD203B41FA5}">
                      <a16:colId xmlns:a16="http://schemas.microsoft.com/office/drawing/2014/main" xmlns="" val="3165800008"/>
                    </a:ext>
                  </a:extLst>
                </a:gridCol>
                <a:gridCol w="1736625">
                  <a:extLst>
                    <a:ext uri="{9D8B030D-6E8A-4147-A177-3AD203B41FA5}">
                      <a16:colId xmlns:a16="http://schemas.microsoft.com/office/drawing/2014/main" xmlns="" val="2963173242"/>
                    </a:ext>
                  </a:extLst>
                </a:gridCol>
              </a:tblGrid>
              <a:tr h="871500">
                <a:tc>
                  <a:txBody>
                    <a:bodyPr/>
                    <a:lstStyle/>
                    <a:p>
                      <a:pPr algn="ctr"/>
                      <a:r>
                        <a:rPr lang="en-IN" dirty="0"/>
                        <a:t>Particulars</a:t>
                      </a:r>
                    </a:p>
                  </a:txBody>
                  <a:tcPr/>
                </a:tc>
                <a:tc>
                  <a:txBody>
                    <a:bodyPr/>
                    <a:lstStyle/>
                    <a:p>
                      <a:pPr algn="ctr"/>
                      <a:r>
                        <a:rPr lang="en-IN" dirty="0"/>
                        <a:t>Corporate Members</a:t>
                      </a:r>
                    </a:p>
                  </a:txBody>
                  <a:tcPr/>
                </a:tc>
                <a:tc>
                  <a:txBody>
                    <a:bodyPr/>
                    <a:lstStyle/>
                    <a:p>
                      <a:pPr algn="ctr"/>
                      <a:r>
                        <a:rPr lang="en-IN" dirty="0"/>
                        <a:t>Arbitrators</a:t>
                      </a:r>
                    </a:p>
                  </a:txBody>
                  <a:tcPr/>
                </a:tc>
                <a:tc>
                  <a:txBody>
                    <a:bodyPr/>
                    <a:lstStyle/>
                    <a:p>
                      <a:pPr algn="ctr"/>
                      <a:r>
                        <a:rPr lang="en-IN" dirty="0"/>
                        <a:t>Individual </a:t>
                      </a:r>
                      <a:r>
                        <a:rPr lang="en-IN" dirty="0" smtClean="0"/>
                        <a:t>Members/ Contractors </a:t>
                      </a:r>
                      <a:endParaRPr lang="en-IN" dirty="0"/>
                    </a:p>
                  </a:txBody>
                  <a:tcPr/>
                </a:tc>
                <a:tc>
                  <a:txBody>
                    <a:bodyPr/>
                    <a:lstStyle/>
                    <a:p>
                      <a:pPr algn="ctr"/>
                      <a:r>
                        <a:rPr lang="en-IN" dirty="0"/>
                        <a:t>Junior</a:t>
                      </a:r>
                      <a:r>
                        <a:rPr lang="en-IN" baseline="0" dirty="0"/>
                        <a:t> </a:t>
                      </a:r>
                      <a:r>
                        <a:rPr lang="en-IN" baseline="0" dirty="0" smtClean="0"/>
                        <a:t>Members/ Students</a:t>
                      </a:r>
                      <a:endParaRPr lang="en-IN" dirty="0"/>
                    </a:p>
                  </a:txBody>
                  <a:tcPr/>
                </a:tc>
                <a:extLst>
                  <a:ext uri="{0D108BD9-81ED-4DB2-BD59-A6C34878D82A}">
                    <a16:rowId xmlns:a16="http://schemas.microsoft.com/office/drawing/2014/main" xmlns="" val="135735363"/>
                  </a:ext>
                </a:extLst>
              </a:tr>
              <a:tr h="348600">
                <a:tc>
                  <a:txBody>
                    <a:bodyPr/>
                    <a:lstStyle/>
                    <a:p>
                      <a:pPr algn="ctr"/>
                      <a:r>
                        <a:rPr lang="en-IN" dirty="0"/>
                        <a:t>Forms</a:t>
                      </a:r>
                    </a:p>
                  </a:txBody>
                  <a:tcPr/>
                </a:tc>
                <a:tc>
                  <a:txBody>
                    <a:bodyPr/>
                    <a:lstStyle/>
                    <a:p>
                      <a:pPr algn="ctr"/>
                      <a:r>
                        <a:rPr lang="en-IN" dirty="0"/>
                        <a:t>Form I</a:t>
                      </a:r>
                    </a:p>
                  </a:txBody>
                  <a:tcPr/>
                </a:tc>
                <a:tc>
                  <a:txBody>
                    <a:bodyPr/>
                    <a:lstStyle/>
                    <a:p>
                      <a:pPr algn="ctr"/>
                      <a:r>
                        <a:rPr lang="en-IN" dirty="0"/>
                        <a:t>Form III</a:t>
                      </a:r>
                    </a:p>
                  </a:txBody>
                  <a:tcPr/>
                </a:tc>
                <a:tc>
                  <a:txBody>
                    <a:bodyPr/>
                    <a:lstStyle/>
                    <a:p>
                      <a:pPr algn="ctr"/>
                      <a:r>
                        <a:rPr lang="en-IN" dirty="0"/>
                        <a:t>Form</a:t>
                      </a:r>
                      <a:r>
                        <a:rPr lang="en-IN" baseline="0" dirty="0"/>
                        <a:t> IV</a:t>
                      </a:r>
                      <a:endParaRPr lang="en-IN" dirty="0"/>
                    </a:p>
                  </a:txBody>
                  <a:tcPr/>
                </a:tc>
                <a:tc>
                  <a:txBody>
                    <a:bodyPr/>
                    <a:lstStyle/>
                    <a:p>
                      <a:pPr algn="ctr"/>
                      <a:r>
                        <a:rPr lang="en-IN" dirty="0"/>
                        <a:t>Form</a:t>
                      </a:r>
                      <a:r>
                        <a:rPr lang="en-IN" baseline="0" dirty="0"/>
                        <a:t> V</a:t>
                      </a:r>
                      <a:endParaRPr lang="en-IN" dirty="0"/>
                    </a:p>
                  </a:txBody>
                  <a:tcPr/>
                </a:tc>
                <a:extLst>
                  <a:ext uri="{0D108BD9-81ED-4DB2-BD59-A6C34878D82A}">
                    <a16:rowId xmlns:a16="http://schemas.microsoft.com/office/drawing/2014/main" xmlns="" val="2580241917"/>
                  </a:ext>
                </a:extLst>
              </a:tr>
              <a:tr h="3573968">
                <a:tc>
                  <a:txBody>
                    <a:bodyPr/>
                    <a:lstStyle/>
                    <a:p>
                      <a:pPr algn="ctr"/>
                      <a:r>
                        <a:rPr lang="en-IN" dirty="0"/>
                        <a:t>Eligibility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Company registered under companies act and working under the </a:t>
                      </a:r>
                      <a:r>
                        <a:rPr lang="en-IN" sz="1800" spc="-5" dirty="0">
                          <a:latin typeface="Constantia" panose="02030602050306030303" pitchFamily="18" charset="0"/>
                          <a:cs typeface="Times New Roman"/>
                        </a:rPr>
                        <a:t>Power/Petroleum &amp; Energy Gas/ New &amp; Renewable Energy/ Coal/ E-mobility/ Nuclear Energy/Energy storage/Other International Investments in energy sectors.</a:t>
                      </a:r>
                    </a:p>
                    <a:p>
                      <a:endParaRPr lang="en-IN" dirty="0"/>
                    </a:p>
                  </a:txBody>
                  <a:tcPr/>
                </a:tc>
                <a:tc>
                  <a:txBody>
                    <a:bodyPr/>
                    <a:lstStyle/>
                    <a:p>
                      <a:r>
                        <a:rPr lang="en-IN" dirty="0" smtClean="0"/>
                        <a:t>Arbitrators with</a:t>
                      </a:r>
                      <a:r>
                        <a:rPr lang="en-IN" baseline="0" dirty="0" smtClean="0"/>
                        <a:t> relevant experience  in the field of energy sector .</a:t>
                      </a:r>
                      <a:endParaRPr lang="en-IN" dirty="0"/>
                    </a:p>
                  </a:txBody>
                  <a:tcPr/>
                </a:tc>
                <a:tc>
                  <a:txBody>
                    <a:bodyPr/>
                    <a:lstStyle/>
                    <a:p>
                      <a:r>
                        <a:rPr lang="en-IN" dirty="0"/>
                        <a:t>Any individual who is </a:t>
                      </a:r>
                      <a:r>
                        <a:rPr lang="en-IN" dirty="0" smtClean="0"/>
                        <a:t>21 </a:t>
                      </a:r>
                      <a:r>
                        <a:rPr lang="en-IN" dirty="0"/>
                        <a:t>years and above and is a graduate in any discipline, interested.</a:t>
                      </a:r>
                    </a:p>
                  </a:txBody>
                  <a:tcPr/>
                </a:tc>
                <a:tc>
                  <a:txBody>
                    <a:bodyPr/>
                    <a:lstStyle/>
                    <a:p>
                      <a:r>
                        <a:rPr lang="en-IN" dirty="0"/>
                        <a:t>Any individual who is 18 years and above and </a:t>
                      </a:r>
                      <a:r>
                        <a:rPr lang="en-IN" dirty="0" err="1"/>
                        <a:t>bonafide</a:t>
                      </a:r>
                      <a:r>
                        <a:rPr lang="en-IN" dirty="0"/>
                        <a:t> student of Engineering/ Management/Law, who is interested in Energy Arbitration</a:t>
                      </a:r>
                    </a:p>
                  </a:txBody>
                  <a:tcPr/>
                </a:tc>
                <a:extLst>
                  <a:ext uri="{0D108BD9-81ED-4DB2-BD59-A6C34878D82A}">
                    <a16:rowId xmlns:a16="http://schemas.microsoft.com/office/drawing/2014/main" xmlns="" val="252416880"/>
                  </a:ext>
                </a:extLst>
              </a:tr>
            </a:tbl>
          </a:graphicData>
        </a:graphic>
      </p:graphicFrame>
      <p:pic>
        <p:nvPicPr>
          <p:cNvPr id="3" name="Picture 2">
            <a:extLst>
              <a:ext uri="{FF2B5EF4-FFF2-40B4-BE49-F238E27FC236}">
                <a16:creationId xmlns:a16="http://schemas.microsoft.com/office/drawing/2014/main" xmlns="" id="{59AFD65D-5D39-4308-B841-B32614227A23}"/>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19301" r="10432" b="18257"/>
          <a:stretch/>
        </p:blipFill>
        <p:spPr>
          <a:xfrm>
            <a:off x="0" y="0"/>
            <a:ext cx="1812896" cy="874644"/>
          </a:xfrm>
          <a:prstGeom prst="rect">
            <a:avLst/>
          </a:prstGeom>
        </p:spPr>
      </p:pic>
      <p:sp>
        <p:nvSpPr>
          <p:cNvPr id="7" name="Footer Placeholder 6"/>
          <p:cNvSpPr>
            <a:spLocks noGrp="1"/>
          </p:cNvSpPr>
          <p:nvPr>
            <p:ph type="ftr" sz="quarter" idx="11"/>
          </p:nvPr>
        </p:nvSpPr>
        <p:spPr>
          <a:xfrm>
            <a:off x="0" y="6356351"/>
            <a:ext cx="8026400" cy="365125"/>
          </a:xfrm>
        </p:spPr>
        <p:txBody>
          <a:bodyPr/>
          <a:lstStyle/>
          <a:p>
            <a:r>
              <a:rPr lang="en-IN" b="1" dirty="0" smtClean="0">
                <a:solidFill>
                  <a:schemeClr val="tx1"/>
                </a:solidFill>
              </a:rPr>
              <a:t>www.dgef.com </a:t>
            </a:r>
            <a:endParaRPr lang="en-IN" b="1" dirty="0">
              <a:solidFill>
                <a:schemeClr val="tx1"/>
              </a:solidFill>
            </a:endParaRPr>
          </a:p>
        </p:txBody>
      </p:sp>
    </p:spTree>
    <p:extLst>
      <p:ext uri="{BB962C8B-B14F-4D97-AF65-F5344CB8AC3E}">
        <p14:creationId xmlns:p14="http://schemas.microsoft.com/office/powerpoint/2010/main" xmlns="" val="332974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8CDCB6-D726-44E1-BDC5-804D8F76D52F}"/>
              </a:ext>
            </a:extLst>
          </p:cNvPr>
          <p:cNvSpPr>
            <a:spLocks noGrp="1"/>
          </p:cNvSpPr>
          <p:nvPr>
            <p:ph type="title"/>
          </p:nvPr>
        </p:nvSpPr>
        <p:spPr/>
        <p:txBody>
          <a:bodyPr>
            <a:normAutofit fontScale="90000"/>
          </a:bodyPr>
          <a:lstStyle/>
          <a:p>
            <a:pPr algn="ctr"/>
            <a:r>
              <a:rPr lang="en-IN" b="1" dirty="0">
                <a:solidFill>
                  <a:schemeClr val="accent1">
                    <a:lumMod val="50000"/>
                  </a:schemeClr>
                </a:solidFill>
              </a:rPr>
              <a:t>Eligibility for becoming an Arbitrator in GEAC?</a:t>
            </a:r>
          </a:p>
        </p:txBody>
      </p:sp>
      <p:sp>
        <p:nvSpPr>
          <p:cNvPr id="3" name="Content Placeholder 2">
            <a:extLst>
              <a:ext uri="{FF2B5EF4-FFF2-40B4-BE49-F238E27FC236}">
                <a16:creationId xmlns:a16="http://schemas.microsoft.com/office/drawing/2014/main" xmlns="" id="{D6E1EB05-6DC4-4992-BD89-68B2B6F886EA}"/>
              </a:ext>
            </a:extLst>
          </p:cNvPr>
          <p:cNvSpPr>
            <a:spLocks noGrp="1"/>
          </p:cNvSpPr>
          <p:nvPr>
            <p:ph idx="1"/>
          </p:nvPr>
        </p:nvSpPr>
        <p:spPr>
          <a:xfrm>
            <a:off x="609600" y="1764792"/>
            <a:ext cx="10972800" cy="4389120"/>
          </a:xfrm>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None/>
              <a:tabLst/>
              <a:defRPr/>
            </a:pPr>
            <a:endParaRPr kumimoji="0" lang="en-IN" sz="2200" b="1"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None/>
              <a:tabLst/>
              <a:defRPr/>
            </a:pPr>
            <a:r>
              <a:rPr kumimoji="0" lang="en-IN" sz="2200" i="0" u="none" strike="noStrike" kern="1200" cap="none" spc="0" normalizeH="0" baseline="0" noProof="0" dirty="0">
                <a:ln>
                  <a:noFill/>
                </a:ln>
                <a:solidFill>
                  <a:prstClr val="black"/>
                </a:solidFill>
                <a:effectLst/>
                <a:uLnTx/>
                <a:uFillTx/>
                <a:latin typeface="Constantia" pitchFamily="18" charset="0"/>
              </a:rPr>
              <a:t>One can join as</a:t>
            </a:r>
            <a:r>
              <a:rPr lang="en-IN" sz="2200" dirty="0">
                <a:solidFill>
                  <a:prstClr val="black"/>
                </a:solidFill>
                <a:latin typeface="Constantia" pitchFamily="18" charset="0"/>
              </a:rPr>
              <a:t> an arbitrator only by invitation. Following can be an arbitrator:</a:t>
            </a:r>
          </a:p>
          <a:p>
            <a:pPr marL="0" marR="0" lvl="0" indent="0" algn="l" defTabSz="914400" rtl="0" eaLnBrk="1" fontAlgn="auto" latinLnBrk="0" hangingPunct="1">
              <a:lnSpc>
                <a:spcPct val="100000"/>
              </a:lnSpc>
              <a:spcBef>
                <a:spcPts val="0"/>
              </a:spcBef>
              <a:spcAft>
                <a:spcPts val="0"/>
              </a:spcAft>
              <a:buClrTx/>
              <a:buSzTx/>
              <a:buNone/>
              <a:tabLst/>
              <a:defRPr/>
            </a:pPr>
            <a:endParaRPr kumimoji="0" lang="en-IN" sz="2200" i="0" u="none" strike="noStrike" kern="1200" cap="none" spc="0" normalizeH="0" baseline="0" noProof="0" dirty="0">
              <a:ln>
                <a:noFill/>
              </a:ln>
              <a:solidFill>
                <a:prstClr val="black"/>
              </a:solidFill>
              <a:effectLst/>
              <a:uLnTx/>
              <a:uFillTx/>
              <a:latin typeface="Constantia"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200" b="1" i="0" u="none" strike="noStrike" kern="1200" cap="none" spc="0" normalizeH="0" baseline="0" noProof="0" dirty="0">
                <a:ln>
                  <a:noFill/>
                </a:ln>
                <a:solidFill>
                  <a:prstClr val="black"/>
                </a:solidFill>
                <a:effectLst/>
                <a:uLnTx/>
                <a:uFillTx/>
                <a:latin typeface="Constantia" pitchFamily="18" charset="0"/>
              </a:rPr>
              <a:t>Judges-</a:t>
            </a:r>
            <a:r>
              <a:rPr kumimoji="0" lang="en-IN" sz="2200" b="0" i="0" u="none" strike="noStrike" kern="1200" cap="none" spc="0" normalizeH="0" baseline="0" noProof="0" dirty="0">
                <a:ln>
                  <a:noFill/>
                </a:ln>
                <a:solidFill>
                  <a:prstClr val="black"/>
                </a:solidFill>
                <a:effectLst/>
                <a:uLnTx/>
                <a:uFillTx/>
                <a:latin typeface="Constantia" pitchFamily="18" charset="0"/>
              </a:rPr>
              <a:t> </a:t>
            </a:r>
            <a:r>
              <a:rPr kumimoji="0" lang="en-US" sz="2200" b="0" i="0" u="none" strike="noStrike" kern="1200" cap="none" spc="0" normalizeH="0" baseline="0" noProof="0" dirty="0">
                <a:ln>
                  <a:noFill/>
                </a:ln>
                <a:solidFill>
                  <a:srgbClr val="000000"/>
                </a:solidFill>
                <a:effectLst/>
                <a:uLnTx/>
                <a:uFillTx/>
                <a:latin typeface="Constantia" pitchFamily="18" charset="0"/>
                <a:ea typeface="Times New Roman" panose="02020603050405020304" pitchFamily="18" charset="0"/>
                <a:cs typeface="Times New Roman" panose="02020603050405020304" pitchFamily="18" charset="0"/>
              </a:rPr>
              <a:t>Honorably retired as Judges of the Supreme Court or, any of the High Courts or, members of Central Regulatory Commission /State Regulatory Commission or, Appellate Tribunal of Electricity who have made pronouncements in cases related to energy disputes.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200" b="0" i="0" u="none" strike="noStrike" kern="1200" cap="none" spc="0" normalizeH="0" baseline="0" noProof="0" dirty="0">
              <a:ln>
                <a:noFill/>
              </a:ln>
              <a:solidFill>
                <a:prstClr val="black"/>
              </a:solidFill>
              <a:effectLst/>
              <a:uLnTx/>
              <a:uFillTx/>
              <a:latin typeface="Constantia"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200" b="1" i="0" u="none" strike="noStrike" kern="1200" cap="none" spc="0" normalizeH="0" baseline="0" noProof="0" dirty="0">
                <a:ln>
                  <a:noFill/>
                </a:ln>
                <a:solidFill>
                  <a:prstClr val="black"/>
                </a:solidFill>
                <a:effectLst/>
                <a:uLnTx/>
                <a:uFillTx/>
                <a:latin typeface="Constantia" pitchFamily="18" charset="0"/>
              </a:rPr>
              <a:t>Professionals (Adv/ CA /CS/ Valuer/ CWA)- </a:t>
            </a:r>
            <a:r>
              <a:rPr kumimoji="0" lang="en-US" sz="2200" b="0" i="0" u="none" strike="noStrike" kern="1200" cap="none" spc="0" normalizeH="0" baseline="0" noProof="0" dirty="0">
                <a:ln>
                  <a:noFill/>
                </a:ln>
                <a:solidFill>
                  <a:srgbClr val="000000"/>
                </a:solidFill>
                <a:effectLst/>
                <a:uLnTx/>
                <a:uFillTx/>
                <a:latin typeface="Constantia" pitchFamily="18" charset="0"/>
                <a:ea typeface="Times New Roman" panose="02020603050405020304" pitchFamily="18" charset="0"/>
                <a:cs typeface="Times New Roman" panose="02020603050405020304" pitchFamily="18" charset="0"/>
              </a:rPr>
              <a:t>Lawyers at least at the level of the High Court for at least ten years; experience in arbitration matters and knowledge of energy laws and also of Arbitration Law &amp; Procedure required for all categories.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srgbClr val="000000"/>
              </a:solidFill>
              <a:effectLst/>
              <a:uLnTx/>
              <a:uFillTx/>
              <a:latin typeface="Constantia" pitchFamily="18" charset="0"/>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200" b="1" i="0" u="none" strike="noStrike" kern="1200" cap="none" spc="0" normalizeH="0" baseline="0" noProof="0" dirty="0">
                <a:ln>
                  <a:noFill/>
                </a:ln>
                <a:solidFill>
                  <a:prstClr val="black"/>
                </a:solidFill>
                <a:effectLst/>
                <a:uLnTx/>
                <a:uFillTx/>
                <a:latin typeface="Constantia" pitchFamily="18" charset="0"/>
              </a:rPr>
              <a:t>Businessman-</a:t>
            </a:r>
            <a:r>
              <a:rPr kumimoji="0" lang="en-IN" sz="2200" b="0" i="0" u="none" strike="noStrike" kern="1200" cap="none" spc="0" normalizeH="0" baseline="0" noProof="0" dirty="0">
                <a:ln>
                  <a:noFill/>
                </a:ln>
                <a:solidFill>
                  <a:prstClr val="black"/>
                </a:solidFill>
                <a:effectLst/>
                <a:uLnTx/>
                <a:uFillTx/>
                <a:latin typeface="Constantia" pitchFamily="18" charset="0"/>
              </a:rPr>
              <a:t> </a:t>
            </a:r>
            <a:r>
              <a:rPr kumimoji="0" lang="en-US" sz="2200" b="0" i="0" u="none" strike="noStrike" kern="1200" cap="none" spc="0" normalizeH="0" baseline="0" noProof="0" dirty="0">
                <a:ln>
                  <a:noFill/>
                </a:ln>
                <a:solidFill>
                  <a:srgbClr val="000000"/>
                </a:solidFill>
                <a:effectLst/>
                <a:uLnTx/>
                <a:uFillTx/>
                <a:latin typeface="Constantia" pitchFamily="18" charset="0"/>
                <a:ea typeface="Times New Roman" panose="02020603050405020304" pitchFamily="18" charset="0"/>
                <a:cs typeface="Times New Roman" panose="02020603050405020304" pitchFamily="18" charset="0"/>
              </a:rPr>
              <a:t>Company directors and other persons with outstanding reputation with at least ten years of work experience in the Energy Sector as well as experience in Arbitration Law &amp; Procedure.</a:t>
            </a:r>
            <a:endParaRPr kumimoji="0" lang="en-IN" sz="2200" b="0" i="0" u="none" strike="noStrike" kern="1200" cap="none" spc="0" normalizeH="0" baseline="0" noProof="0" dirty="0">
              <a:ln>
                <a:noFill/>
              </a:ln>
              <a:solidFill>
                <a:prstClr val="black"/>
              </a:solidFill>
              <a:effectLst/>
              <a:uLnTx/>
              <a:uFillTx/>
              <a:latin typeface="Constantia"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2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2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2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2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2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2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2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2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2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2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2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b="0" i="0" u="none" strike="noStrike" kern="1200" cap="none" spc="0" normalizeH="0" baseline="0" noProof="0" dirty="0">
              <a:ln>
                <a:noFill/>
              </a:ln>
              <a:solidFill>
                <a:srgbClr val="009DD9">
                  <a:lumMod val="75000"/>
                </a:srgbClr>
              </a:solidFill>
              <a:effectLst/>
              <a:uLnTx/>
              <a:uFillTx/>
              <a:latin typeface="Constantia"/>
              <a:ea typeface="+mn-ea"/>
              <a:cs typeface="+mn-cs"/>
            </a:endParaRPr>
          </a:p>
        </p:txBody>
      </p:sp>
      <p:pic>
        <p:nvPicPr>
          <p:cNvPr id="9" name="Picture 2">
            <a:extLst>
              <a:ext uri="{FF2B5EF4-FFF2-40B4-BE49-F238E27FC236}">
                <a16:creationId xmlns:a16="http://schemas.microsoft.com/office/drawing/2014/main" xmlns="" id="{77D1ED5F-9767-4DB8-8BE4-C4742BA7518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p:blipFill>
        <p:spPr bwMode="auto">
          <a:xfrm>
            <a:off x="10691802" y="0"/>
            <a:ext cx="1500198" cy="702068"/>
          </a:xfrm>
          <a:prstGeom prst="rect">
            <a:avLst/>
          </a:prstGeom>
          <a:noFill/>
        </p:spPr>
      </p:pic>
      <p:pic>
        <p:nvPicPr>
          <p:cNvPr id="4" name="Picture 3">
            <a:extLst>
              <a:ext uri="{FF2B5EF4-FFF2-40B4-BE49-F238E27FC236}">
                <a16:creationId xmlns:a16="http://schemas.microsoft.com/office/drawing/2014/main" xmlns="" id="{1E1E9EC7-F4B7-48E7-A165-F3959A9EE2D6}"/>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19301" r="10432" b="18257"/>
          <a:stretch/>
        </p:blipFill>
        <p:spPr>
          <a:xfrm>
            <a:off x="0" y="0"/>
            <a:ext cx="1812896" cy="874644"/>
          </a:xfrm>
          <a:prstGeom prst="rect">
            <a:avLst/>
          </a:prstGeom>
        </p:spPr>
      </p:pic>
      <p:sp>
        <p:nvSpPr>
          <p:cNvPr id="7" name="Footer Placeholder 6"/>
          <p:cNvSpPr>
            <a:spLocks noGrp="1"/>
          </p:cNvSpPr>
          <p:nvPr>
            <p:ph type="ftr" sz="quarter" idx="11"/>
          </p:nvPr>
        </p:nvSpPr>
        <p:spPr>
          <a:xfrm>
            <a:off x="0" y="6356351"/>
            <a:ext cx="8026400" cy="365125"/>
          </a:xfrm>
        </p:spPr>
        <p:txBody>
          <a:bodyPr/>
          <a:lstStyle/>
          <a:p>
            <a:r>
              <a:rPr lang="en-IN" b="1" dirty="0" smtClean="0">
                <a:solidFill>
                  <a:schemeClr val="tx1"/>
                </a:solidFill>
              </a:rPr>
              <a:t>www.dgef.com </a:t>
            </a:r>
            <a:endParaRPr lang="en-IN" b="1" dirty="0">
              <a:solidFill>
                <a:schemeClr val="tx1"/>
              </a:solidFill>
            </a:endParaRPr>
          </a:p>
        </p:txBody>
      </p:sp>
    </p:spTree>
    <p:extLst>
      <p:ext uri="{BB962C8B-B14F-4D97-AF65-F5344CB8AC3E}">
        <p14:creationId xmlns:p14="http://schemas.microsoft.com/office/powerpoint/2010/main" xmlns="" val="3696931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AED16A9-A1DD-4134-80AC-3D89468FBB16}"/>
              </a:ext>
            </a:extLst>
          </p:cNvPr>
          <p:cNvSpPr>
            <a:spLocks noGrp="1"/>
          </p:cNvSpPr>
          <p:nvPr>
            <p:ph idx="1"/>
          </p:nvPr>
        </p:nvSpPr>
        <p:spPr>
          <a:xfrm>
            <a:off x="609600" y="1027289"/>
            <a:ext cx="10972800" cy="4879622"/>
          </a:xfrm>
        </p:spPr>
        <p:txBody>
          <a:bodyPr>
            <a:no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400" b="1" i="0" u="none" strike="noStrike" kern="1200" cap="none" spc="0" normalizeH="0" baseline="0" noProof="0" dirty="0" smtClean="0">
                <a:ln>
                  <a:noFill/>
                </a:ln>
                <a:solidFill>
                  <a:prstClr val="black"/>
                </a:solidFill>
                <a:effectLst/>
                <a:uLnTx/>
                <a:uFillTx/>
                <a:latin typeface="Constantia"/>
                <a:ea typeface="+mn-ea"/>
                <a:cs typeface="+mn-cs"/>
              </a:rPr>
              <a:t>Experts of Govt/PSU-</a:t>
            </a:r>
            <a:r>
              <a:rPr kumimoji="0" lang="en-IN" sz="2400" b="0" i="0" u="none" strike="noStrike" kern="1200" cap="none" spc="0" normalizeH="0" baseline="0" noProof="0" dirty="0" smtClean="0">
                <a:ln>
                  <a:noFill/>
                </a:ln>
                <a:solidFill>
                  <a:prstClr val="black"/>
                </a:solidFill>
                <a:effectLst/>
                <a:uLnTx/>
                <a:uFillTx/>
                <a:latin typeface="Constantia"/>
                <a:ea typeface="+mn-ea"/>
                <a:cs typeface="+mn-cs"/>
              </a:rPr>
              <a:t> </a:t>
            </a:r>
            <a:r>
              <a:rPr kumimoji="0" lang="en-US" sz="2400" b="0" i="0" u="none" strike="noStrike" kern="1200" cap="none" spc="0" normalizeH="0" baseline="0" noProof="0" dirty="0">
                <a:ln>
                  <a:noFill/>
                </a:ln>
                <a:solidFill>
                  <a:srgbClr val="000000"/>
                </a:solidFill>
                <a:effectLst/>
                <a:uLnTx/>
                <a:uFillTx/>
                <a:latin typeface="Constantia"/>
                <a:ea typeface="Times New Roman" panose="02020603050405020304" pitchFamily="18" charset="0"/>
                <a:cs typeface="Times New Roman" panose="02020603050405020304" pitchFamily="18" charset="0"/>
              </a:rPr>
              <a:t>Those who have served as Executive Director and above in Energy Companies  and those who have also served as Joint Secretary in Central or, State Government Energy related departments with experience in Arbitration Law &amp; Procedure.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onstant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400" b="1" i="0" u="none" strike="noStrike" kern="1200" cap="none" spc="0" normalizeH="0" baseline="0" noProof="0" dirty="0">
                <a:ln>
                  <a:noFill/>
                </a:ln>
                <a:solidFill>
                  <a:prstClr val="black"/>
                </a:solidFill>
                <a:effectLst/>
                <a:uLnTx/>
                <a:uFillTx/>
                <a:latin typeface="Constantia"/>
                <a:ea typeface="+mn-ea"/>
                <a:cs typeface="+mn-cs"/>
              </a:rPr>
              <a:t>Foreign Nationals- </a:t>
            </a:r>
            <a:r>
              <a:rPr kumimoji="0" lang="en-US" sz="2400" b="0" i="0" u="none" strike="noStrike" kern="1200" cap="none" spc="0" normalizeH="0" baseline="0" noProof="0" dirty="0">
                <a:ln>
                  <a:noFill/>
                </a:ln>
                <a:solidFill>
                  <a:prstClr val="black"/>
                </a:solidFill>
                <a:effectLst/>
                <a:uLnTx/>
                <a:uFillTx/>
                <a:latin typeface="Constantia"/>
                <a:ea typeface="Times New Roman" panose="02020603050405020304" pitchFamily="18" charset="0"/>
                <a:cs typeface="Times New Roman" panose="02020603050405020304" pitchFamily="18" charset="0"/>
              </a:rPr>
              <a:t>Suitable persons of nationalities other than Indian resident in India or abroad who have adequate knowledge and at least ten years experience in commercial and arbitration </a:t>
            </a:r>
            <a:r>
              <a:rPr kumimoji="0" lang="en-US" sz="2400" b="0" i="0" u="none" strike="noStrike" kern="1200" cap="none" spc="0" normalizeH="0" baseline="0" noProof="0" dirty="0" smtClean="0">
                <a:ln>
                  <a:noFill/>
                </a:ln>
                <a:solidFill>
                  <a:prstClr val="black"/>
                </a:solidFill>
                <a:effectLst/>
                <a:uLnTx/>
                <a:uFillTx/>
                <a:latin typeface="Constantia"/>
                <a:ea typeface="Times New Roman" panose="02020603050405020304" pitchFamily="18" charset="0"/>
                <a:cs typeface="Times New Roman" panose="02020603050405020304" pitchFamily="18" charset="0"/>
              </a:rPr>
              <a:t>procedures.</a:t>
            </a:r>
            <a:r>
              <a:rPr kumimoji="0" lang="en-US" sz="2400" b="0" i="0" u="none" strike="noStrike" kern="1200" cap="none" spc="0" normalizeH="0" noProof="0" dirty="0" smtClean="0">
                <a:ln>
                  <a:noFill/>
                </a:ln>
                <a:solidFill>
                  <a:prstClr val="black"/>
                </a:solidFill>
                <a:effectLst/>
                <a:uLnTx/>
                <a:uFillTx/>
                <a:latin typeface="Constantia"/>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onstantia"/>
              <a:ea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2000" b="0" i="0" u="none" strike="noStrike" kern="1200" cap="none" spc="0" normalizeH="0" baseline="0" noProof="0" dirty="0">
              <a:ln>
                <a:noFill/>
              </a:ln>
              <a:solidFill>
                <a:prstClr val="black"/>
              </a:solidFill>
              <a:effectLst/>
              <a:uLnTx/>
              <a:uFillTx/>
              <a:latin typeface="Constanti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2400" b="1" i="0" u="none" strike="noStrike" kern="1200" cap="none" spc="0" normalizeH="0" baseline="0" noProof="0" dirty="0">
                <a:ln>
                  <a:noFill/>
                </a:ln>
                <a:solidFill>
                  <a:prstClr val="black"/>
                </a:solidFill>
                <a:effectLst/>
                <a:uLnTx/>
                <a:uFillTx/>
                <a:latin typeface="Constantia"/>
                <a:ea typeface="+mn-ea"/>
                <a:cs typeface="+mn-cs"/>
              </a:rPr>
              <a:t>Other Specialists- </a:t>
            </a:r>
            <a:r>
              <a:rPr kumimoji="0" lang="en-US" sz="2400" b="0" i="0" u="none" strike="noStrike" kern="1200" cap="none" spc="0" normalizeH="0" baseline="0" noProof="0" dirty="0">
                <a:ln>
                  <a:noFill/>
                </a:ln>
                <a:solidFill>
                  <a:prstClr val="black"/>
                </a:solidFill>
                <a:effectLst/>
                <a:uLnTx/>
                <a:uFillTx/>
                <a:latin typeface="Constantia"/>
                <a:ea typeface="Times New Roman" panose="02020603050405020304" pitchFamily="18" charset="0"/>
                <a:cs typeface="Times New Roman" panose="02020603050405020304" pitchFamily="18" charset="0"/>
              </a:rPr>
              <a:t>Suitable persons not included in the above categories having 15 years of experience in the specialized areas of energy sector and with at least ten years of experience in the Arbitration Law &amp; Procedure.</a:t>
            </a:r>
            <a:endParaRPr kumimoji="0" lang="en-IN" sz="2400" b="0" i="0" u="none" strike="noStrike" kern="1200" cap="none" spc="0" normalizeH="0" baseline="0" noProof="0" dirty="0">
              <a:ln>
                <a:noFill/>
              </a:ln>
              <a:solidFill>
                <a:prstClr val="black"/>
              </a:solidFill>
              <a:effectLst/>
              <a:uLnTx/>
              <a:uFillTx/>
              <a:latin typeface="Constantia"/>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onstant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black"/>
              </a:solidFill>
              <a:effectLst/>
              <a:uLnTx/>
              <a:uFillTx/>
              <a:latin typeface="Constantia"/>
              <a:ea typeface="+mn-ea"/>
              <a:cs typeface="+mn-cs"/>
            </a:endParaRPr>
          </a:p>
          <a:p>
            <a:endParaRPr lang="en-IN" sz="2400" dirty="0"/>
          </a:p>
        </p:txBody>
      </p:sp>
      <p:pic>
        <p:nvPicPr>
          <p:cNvPr id="9" name="Picture 2">
            <a:extLst>
              <a:ext uri="{FF2B5EF4-FFF2-40B4-BE49-F238E27FC236}">
                <a16:creationId xmlns:a16="http://schemas.microsoft.com/office/drawing/2014/main" xmlns="" id="{98B984FF-6057-404C-B55E-D2F9DD8F9F2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p:blipFill>
        <p:spPr bwMode="auto">
          <a:xfrm>
            <a:off x="10691802" y="0"/>
            <a:ext cx="1500198" cy="702068"/>
          </a:xfrm>
          <a:prstGeom prst="rect">
            <a:avLst/>
          </a:prstGeom>
          <a:noFill/>
        </p:spPr>
      </p:pic>
      <p:pic>
        <p:nvPicPr>
          <p:cNvPr id="2" name="Picture 1">
            <a:extLst>
              <a:ext uri="{FF2B5EF4-FFF2-40B4-BE49-F238E27FC236}">
                <a16:creationId xmlns:a16="http://schemas.microsoft.com/office/drawing/2014/main" xmlns="" id="{566BAA9F-EEC2-4ED4-AD92-C0E56A1341EF}"/>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19301" r="10432" b="18257"/>
          <a:stretch/>
        </p:blipFill>
        <p:spPr>
          <a:xfrm>
            <a:off x="0" y="0"/>
            <a:ext cx="1812896" cy="874644"/>
          </a:xfrm>
          <a:prstGeom prst="rect">
            <a:avLst/>
          </a:prstGeom>
        </p:spPr>
      </p:pic>
      <p:sp>
        <p:nvSpPr>
          <p:cNvPr id="6" name="Footer Placeholder 5"/>
          <p:cNvSpPr>
            <a:spLocks noGrp="1"/>
          </p:cNvSpPr>
          <p:nvPr>
            <p:ph type="ftr" sz="quarter" idx="11"/>
          </p:nvPr>
        </p:nvSpPr>
        <p:spPr>
          <a:xfrm>
            <a:off x="0" y="6356351"/>
            <a:ext cx="8026400" cy="365125"/>
          </a:xfrm>
        </p:spPr>
        <p:txBody>
          <a:bodyPr/>
          <a:lstStyle/>
          <a:p>
            <a:r>
              <a:rPr lang="en-IN" b="1" dirty="0" smtClean="0">
                <a:solidFill>
                  <a:schemeClr val="tx1"/>
                </a:solidFill>
              </a:rPr>
              <a:t>www.dgef.com </a:t>
            </a:r>
            <a:endParaRPr lang="en-IN" b="1" dirty="0">
              <a:solidFill>
                <a:schemeClr val="tx1"/>
              </a:solidFill>
            </a:endParaRPr>
          </a:p>
        </p:txBody>
      </p:sp>
    </p:spTree>
    <p:extLst>
      <p:ext uri="{BB962C8B-B14F-4D97-AF65-F5344CB8AC3E}">
        <p14:creationId xmlns:p14="http://schemas.microsoft.com/office/powerpoint/2010/main" xmlns="" val="4236458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7148"/>
            <a:ext cx="10972800" cy="737857"/>
          </a:xfrm>
        </p:spPr>
        <p:txBody>
          <a:bodyPr>
            <a:noAutofit/>
          </a:bodyPr>
          <a:lstStyle/>
          <a:p>
            <a:pPr algn="ctr"/>
            <a:r>
              <a:rPr lang="en-IN" sz="4400" b="1" dirty="0">
                <a:solidFill>
                  <a:schemeClr val="tx2">
                    <a:lumMod val="50000"/>
                  </a:schemeClr>
                </a:solidFill>
              </a:rPr>
              <a:t>Privileges</a:t>
            </a:r>
            <a:endParaRPr lang="en-IN" sz="4400" dirty="0">
              <a:solidFill>
                <a:schemeClr val="tx2">
                  <a:lumMod val="50000"/>
                </a:schemeClr>
              </a:solidFill>
            </a:endParaRPr>
          </a:p>
        </p:txBody>
      </p:sp>
      <p:pic>
        <p:nvPicPr>
          <p:cNvPr id="3" name="Picture 2">
            <a:extLst>
              <a:ext uri="{FF2B5EF4-FFF2-40B4-BE49-F238E27FC236}">
                <a16:creationId xmlns:a16="http://schemas.microsoft.com/office/drawing/2014/main" xmlns="" id="{A39E2AF0-ECD3-49D5-A236-291FF8CA173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p:blipFill>
        <p:spPr bwMode="auto">
          <a:xfrm>
            <a:off x="10691802" y="2020"/>
            <a:ext cx="1500198" cy="702068"/>
          </a:xfrm>
          <a:prstGeom prst="rect">
            <a:avLst/>
          </a:prstGeom>
          <a:noFill/>
        </p:spPr>
      </p:pic>
      <p:graphicFrame>
        <p:nvGraphicFramePr>
          <p:cNvPr id="10" name="Table 10">
            <a:extLst>
              <a:ext uri="{FF2B5EF4-FFF2-40B4-BE49-F238E27FC236}">
                <a16:creationId xmlns:a16="http://schemas.microsoft.com/office/drawing/2014/main" xmlns="" id="{CCC57CB3-1DE9-4331-A1E7-C469E192AC71}"/>
              </a:ext>
            </a:extLst>
          </p:cNvPr>
          <p:cNvGraphicFramePr>
            <a:graphicFrameLocks noGrp="1"/>
          </p:cNvGraphicFramePr>
          <p:nvPr>
            <p:ph idx="1"/>
            <p:extLst>
              <p:ext uri="{D42A27DB-BD31-4B8C-83A1-F6EECF244321}">
                <p14:modId xmlns:p14="http://schemas.microsoft.com/office/powerpoint/2010/main" xmlns="" val="3709725783"/>
              </p:ext>
            </p:extLst>
          </p:nvPr>
        </p:nvGraphicFramePr>
        <p:xfrm>
          <a:off x="717755" y="993058"/>
          <a:ext cx="10864645" cy="7741920"/>
        </p:xfrm>
        <a:graphic>
          <a:graphicData uri="http://schemas.openxmlformats.org/drawingml/2006/table">
            <a:tbl>
              <a:tblPr firstRow="1" bandRow="1">
                <a:tableStyleId>{5C22544A-7EE6-4342-B048-85BDC9FD1C3A}</a:tableStyleId>
              </a:tblPr>
              <a:tblGrid>
                <a:gridCol w="3303639">
                  <a:extLst>
                    <a:ext uri="{9D8B030D-6E8A-4147-A177-3AD203B41FA5}">
                      <a16:colId xmlns:a16="http://schemas.microsoft.com/office/drawing/2014/main" xmlns="" val="3315058678"/>
                    </a:ext>
                  </a:extLst>
                </a:gridCol>
                <a:gridCol w="2949677">
                  <a:extLst>
                    <a:ext uri="{9D8B030D-6E8A-4147-A177-3AD203B41FA5}">
                      <a16:colId xmlns:a16="http://schemas.microsoft.com/office/drawing/2014/main" xmlns="" val="2615291690"/>
                    </a:ext>
                  </a:extLst>
                </a:gridCol>
                <a:gridCol w="2330245">
                  <a:extLst>
                    <a:ext uri="{9D8B030D-6E8A-4147-A177-3AD203B41FA5}">
                      <a16:colId xmlns:a16="http://schemas.microsoft.com/office/drawing/2014/main" xmlns="" val="1855555417"/>
                    </a:ext>
                  </a:extLst>
                </a:gridCol>
                <a:gridCol w="2281084">
                  <a:extLst>
                    <a:ext uri="{9D8B030D-6E8A-4147-A177-3AD203B41FA5}">
                      <a16:colId xmlns:a16="http://schemas.microsoft.com/office/drawing/2014/main" xmlns="" val="3041124277"/>
                    </a:ext>
                  </a:extLst>
                </a:gridCol>
              </a:tblGrid>
              <a:tr h="5123963">
                <a:tc>
                  <a:txBody>
                    <a:bodyPr/>
                    <a:lstStyle/>
                    <a:p>
                      <a:pPr algn="ctr"/>
                      <a:r>
                        <a:rPr lang="en-IN" sz="1800" u="sng" dirty="0"/>
                        <a:t>Corporate Members</a:t>
                      </a:r>
                    </a:p>
                    <a:p>
                      <a:pPr algn="ctr"/>
                      <a:endParaRPr lang="en-IN" sz="1400" u="sng" dirty="0"/>
                    </a:p>
                    <a:p>
                      <a:pPr marL="285750" indent="-285750">
                        <a:lnSpc>
                          <a:spcPct val="100000"/>
                        </a:lnSpc>
                        <a:spcBef>
                          <a:spcPts val="0"/>
                        </a:spcBef>
                        <a:buClrTx/>
                        <a:buSzTx/>
                        <a:buFont typeface="Arial" panose="020B0604020202020204" pitchFamily="34" charset="0"/>
                        <a:buChar char="•"/>
                        <a:defRPr/>
                      </a:pPr>
                      <a:r>
                        <a:rPr lang="en-IN" sz="1600" b="0" baseline="0" dirty="0" smtClean="0">
                          <a:latin typeface="+mn-lt"/>
                        </a:rPr>
                        <a:t>Services of e</a:t>
                      </a:r>
                      <a:r>
                        <a:rPr lang="en-IN" sz="1600" b="0" dirty="0" smtClean="0">
                          <a:latin typeface="+mn-lt"/>
                        </a:rPr>
                        <a:t>xperienced </a:t>
                      </a:r>
                      <a:r>
                        <a:rPr lang="en-IN" sz="1600" b="0" dirty="0">
                          <a:latin typeface="+mn-lt"/>
                        </a:rPr>
                        <a:t>&amp; capable arbitrators </a:t>
                      </a:r>
                    </a:p>
                    <a:p>
                      <a:pPr marL="285750" indent="-285750">
                        <a:lnSpc>
                          <a:spcPct val="100000"/>
                        </a:lnSpc>
                        <a:spcBef>
                          <a:spcPts val="0"/>
                        </a:spcBef>
                        <a:buClrTx/>
                        <a:buSzTx/>
                        <a:buFont typeface="Arial" panose="020B0604020202020204" pitchFamily="34" charset="0"/>
                        <a:buChar char="•"/>
                        <a:defRPr/>
                      </a:pPr>
                      <a:r>
                        <a:rPr lang="en-IN" sz="1600" b="0" dirty="0">
                          <a:latin typeface="+mn-lt"/>
                        </a:rPr>
                        <a:t>Administrative services</a:t>
                      </a:r>
                    </a:p>
                    <a:p>
                      <a:pPr marL="285750" indent="-285750">
                        <a:lnSpc>
                          <a:spcPct val="100000"/>
                        </a:lnSpc>
                        <a:spcBef>
                          <a:spcPts val="0"/>
                        </a:spcBef>
                        <a:buClrTx/>
                        <a:buSzTx/>
                        <a:buFont typeface="Arial" panose="020B0604020202020204" pitchFamily="34" charset="0"/>
                        <a:buChar char="•"/>
                        <a:defRPr/>
                      </a:pPr>
                      <a:r>
                        <a:rPr kumimoji="0" lang="en-IN" sz="1600" b="0" i="0" u="none" strike="noStrike" kern="1200" cap="none" spc="0" normalizeH="0" baseline="0" noProof="0" dirty="0">
                          <a:ln>
                            <a:noFill/>
                          </a:ln>
                          <a:effectLst/>
                          <a:uLnTx/>
                          <a:uFillTx/>
                          <a:latin typeface="+mn-lt"/>
                          <a:ea typeface="+mn-ea"/>
                          <a:cs typeface="+mn-cs"/>
                        </a:rPr>
                        <a:t>Access to status of the matter</a:t>
                      </a:r>
                    </a:p>
                    <a:p>
                      <a:pPr marL="285750" indent="-285750">
                        <a:lnSpc>
                          <a:spcPct val="100000"/>
                        </a:lnSpc>
                        <a:spcBef>
                          <a:spcPts val="0"/>
                        </a:spcBef>
                        <a:buClrTx/>
                        <a:buSzTx/>
                        <a:buFont typeface="Arial" panose="020B0604020202020204" pitchFamily="34" charset="0"/>
                        <a:buChar char="•"/>
                        <a:defRPr/>
                      </a:pPr>
                      <a:r>
                        <a:rPr lang="en-IN" sz="1600" b="0" dirty="0">
                          <a:latin typeface="+mn-lt"/>
                        </a:rPr>
                        <a:t>Online services at no extra cost</a:t>
                      </a:r>
                    </a:p>
                    <a:p>
                      <a:pPr marL="285750" indent="-285750">
                        <a:lnSpc>
                          <a:spcPct val="100000"/>
                        </a:lnSpc>
                        <a:spcBef>
                          <a:spcPts val="0"/>
                        </a:spcBef>
                        <a:buClrTx/>
                        <a:buSzTx/>
                        <a:buFont typeface="Arial" panose="020B0604020202020204" pitchFamily="34" charset="0"/>
                        <a:buChar char="•"/>
                        <a:defRPr/>
                      </a:pPr>
                      <a:r>
                        <a:rPr kumimoji="0" lang="en-IN" sz="1600" b="0" i="0" u="none" strike="noStrike" kern="1200" cap="none" spc="0" normalizeH="0" baseline="0" noProof="0" dirty="0">
                          <a:ln>
                            <a:noFill/>
                          </a:ln>
                          <a:effectLst/>
                          <a:uLnTx/>
                          <a:uFillTx/>
                          <a:latin typeface="+mn-lt"/>
                          <a:ea typeface="+mn-ea"/>
                          <a:cs typeface="+mn-cs"/>
                        </a:rPr>
                        <a:t>Options to opt for up to 3 arbitrators</a:t>
                      </a:r>
                    </a:p>
                    <a:p>
                      <a:pPr marL="285750" indent="-285750">
                        <a:lnSpc>
                          <a:spcPct val="100000"/>
                        </a:lnSpc>
                        <a:spcBef>
                          <a:spcPts val="0"/>
                        </a:spcBef>
                        <a:buClrTx/>
                        <a:buSzTx/>
                        <a:buFont typeface="Arial" panose="020B0604020202020204" pitchFamily="34" charset="0"/>
                        <a:buChar char="•"/>
                        <a:defRPr/>
                      </a:pPr>
                      <a:r>
                        <a:rPr kumimoji="0" lang="en-IN" sz="1600" b="0" i="0" u="none" strike="noStrike" kern="1200" cap="none" spc="0" normalizeH="0" baseline="0" noProof="0" dirty="0">
                          <a:ln>
                            <a:noFill/>
                          </a:ln>
                          <a:effectLst/>
                          <a:uLnTx/>
                          <a:uFillTx/>
                          <a:latin typeface="+mn-lt"/>
                          <a:ea typeface="+mn-ea"/>
                          <a:cs typeface="+mn-cs"/>
                        </a:rPr>
                        <a:t>Resolution of international conflicts</a:t>
                      </a:r>
                    </a:p>
                    <a:p>
                      <a:pPr marL="285750" indent="-285750">
                        <a:lnSpc>
                          <a:spcPct val="100000"/>
                        </a:lnSpc>
                        <a:spcBef>
                          <a:spcPts val="0"/>
                        </a:spcBef>
                        <a:buClrTx/>
                        <a:buSzTx/>
                        <a:buFont typeface="Arial" panose="020B0604020202020204" pitchFamily="34" charset="0"/>
                        <a:buChar char="•"/>
                        <a:defRPr/>
                      </a:pPr>
                      <a:r>
                        <a:rPr kumimoji="0" lang="en-IN" sz="1600" b="0" i="0" u="none" strike="noStrike" kern="1200" cap="none" spc="0" normalizeH="0" baseline="0" noProof="0" dirty="0">
                          <a:ln>
                            <a:noFill/>
                          </a:ln>
                          <a:effectLst/>
                          <a:uLnTx/>
                          <a:uFillTx/>
                          <a:latin typeface="+mn-lt"/>
                          <a:ea typeface="+mn-ea"/>
                          <a:cs typeface="+mn-cs"/>
                        </a:rPr>
                        <a:t>Membership benefits </a:t>
                      </a:r>
                      <a:r>
                        <a:rPr kumimoji="0" lang="en-IN" sz="1600" b="0" i="0" u="none" strike="noStrike" kern="1200" cap="none" spc="0" normalizeH="0" baseline="0" noProof="0" dirty="0" err="1">
                          <a:ln>
                            <a:noFill/>
                          </a:ln>
                          <a:effectLst/>
                          <a:uLnTx/>
                          <a:uFillTx/>
                          <a:latin typeface="+mn-lt"/>
                          <a:ea typeface="+mn-ea"/>
                          <a:cs typeface="+mn-cs"/>
                        </a:rPr>
                        <a:t>upto</a:t>
                      </a:r>
                      <a:r>
                        <a:rPr kumimoji="0" lang="en-IN" sz="1600" b="0" i="0" u="none" strike="noStrike" kern="1200" cap="none" spc="0" normalizeH="0" baseline="0" noProof="0" dirty="0">
                          <a:ln>
                            <a:noFill/>
                          </a:ln>
                          <a:effectLst/>
                          <a:uLnTx/>
                          <a:uFillTx/>
                          <a:latin typeface="+mn-lt"/>
                          <a:ea typeface="+mn-ea"/>
                          <a:cs typeface="+mn-cs"/>
                        </a:rPr>
                        <a:t> </a:t>
                      </a:r>
                      <a:r>
                        <a:rPr kumimoji="0" lang="en-IN" sz="1600" b="0" i="0" u="none" strike="noStrike" kern="1200" cap="none" spc="0" normalizeH="0" baseline="0" noProof="0" dirty="0" smtClean="0">
                          <a:ln>
                            <a:noFill/>
                          </a:ln>
                          <a:effectLst/>
                          <a:uLnTx/>
                          <a:uFillTx/>
                          <a:latin typeface="+mn-lt"/>
                          <a:ea typeface="+mn-ea"/>
                          <a:cs typeface="+mn-cs"/>
                        </a:rPr>
                        <a:t>2 members </a:t>
                      </a:r>
                    </a:p>
                    <a:p>
                      <a:pPr marL="285750" indent="-285750">
                        <a:lnSpc>
                          <a:spcPct val="100000"/>
                        </a:lnSpc>
                        <a:spcBef>
                          <a:spcPts val="0"/>
                        </a:spcBef>
                        <a:buClrTx/>
                        <a:buSzTx/>
                        <a:buFont typeface="Arial" panose="020B0604020202020204" pitchFamily="34" charset="0"/>
                        <a:buChar char="•"/>
                        <a:defRPr/>
                      </a:pPr>
                      <a:r>
                        <a:rPr kumimoji="0" lang="en-IN" sz="1600" b="0" i="0" u="none" strike="noStrike" kern="1200" cap="none" spc="0" normalizeH="0" baseline="0" noProof="0" dirty="0" smtClean="0">
                          <a:ln>
                            <a:noFill/>
                          </a:ln>
                          <a:effectLst/>
                          <a:uLnTx/>
                          <a:uFillTx/>
                          <a:latin typeface="+mn-lt"/>
                        </a:rPr>
                        <a:t>Legal </a:t>
                      </a:r>
                      <a:r>
                        <a:rPr kumimoji="0" lang="en-IN" sz="1600" b="0" i="0" u="none" strike="noStrike" kern="1200" cap="none" spc="0" normalizeH="0" baseline="0" noProof="0" dirty="0">
                          <a:ln>
                            <a:noFill/>
                          </a:ln>
                          <a:effectLst/>
                          <a:uLnTx/>
                          <a:uFillTx/>
                          <a:latin typeface="+mn-lt"/>
                        </a:rPr>
                        <a:t>&amp; technical assistance</a:t>
                      </a:r>
                    </a:p>
                    <a:p>
                      <a:pPr marL="285750" indent="-285750">
                        <a:lnSpc>
                          <a:spcPct val="100000"/>
                        </a:lnSpc>
                        <a:spcBef>
                          <a:spcPts val="0"/>
                        </a:spcBef>
                        <a:buClrTx/>
                        <a:buSzTx/>
                        <a:buFont typeface="Arial" panose="020B0604020202020204" pitchFamily="34" charset="0"/>
                        <a:buChar char="•"/>
                        <a:defRPr/>
                      </a:pPr>
                      <a:r>
                        <a:rPr kumimoji="0" lang="en-IN" sz="1600" b="0" i="0" u="none" strike="noStrike" kern="1200" cap="none" spc="0" normalizeH="0" baseline="0" noProof="0" dirty="0">
                          <a:ln>
                            <a:noFill/>
                          </a:ln>
                          <a:effectLst/>
                          <a:uLnTx/>
                          <a:uFillTx/>
                          <a:latin typeface="+mn-lt"/>
                        </a:rPr>
                        <a:t>Facilitates hearings in the GEAC office &amp; in other locations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600" b="0" i="0" u="none" strike="noStrike" kern="1200" cap="none" spc="0" normalizeH="0" baseline="0" noProof="0" dirty="0">
                          <a:ln>
                            <a:noFill/>
                          </a:ln>
                          <a:effectLst/>
                          <a:uLnTx/>
                          <a:uFillTx/>
                          <a:latin typeface="+mn-lt"/>
                        </a:rPr>
                        <a:t>3 MONTH </a:t>
                      </a:r>
                      <a:r>
                        <a:rPr kumimoji="0" lang="en-IN" sz="1600" b="0" i="0" u="none" strike="noStrike" kern="1200" cap="none" spc="0" normalizeH="0" baseline="0" noProof="0" dirty="0" smtClean="0">
                          <a:ln>
                            <a:noFill/>
                          </a:ln>
                          <a:effectLst/>
                          <a:uLnTx/>
                          <a:uFillTx/>
                          <a:latin typeface="+mn-lt"/>
                        </a:rPr>
                        <a:t>online TRAINING </a:t>
                      </a:r>
                      <a:r>
                        <a:rPr kumimoji="0" lang="en-IN" sz="1600" b="0" i="0" u="none" strike="noStrike" kern="1200" cap="none" spc="0" normalizeH="0" baseline="0" noProof="0" dirty="0">
                          <a:ln>
                            <a:noFill/>
                          </a:ln>
                          <a:effectLst/>
                          <a:uLnTx/>
                          <a:uFillTx/>
                          <a:latin typeface="+mn-lt"/>
                        </a:rPr>
                        <a:t>to Nodal officers nominated by Corporate members through Energy Arbitration Online certificate Course awarded by DGEF</a:t>
                      </a:r>
                    </a:p>
                    <a:p>
                      <a:pPr marL="285750" indent="-285750">
                        <a:lnSpc>
                          <a:spcPct val="100000"/>
                        </a:lnSpc>
                        <a:spcBef>
                          <a:spcPts val="0"/>
                        </a:spcBef>
                        <a:buClrTx/>
                        <a:buSzTx/>
                        <a:buFont typeface="Arial" panose="020B0604020202020204" pitchFamily="34" charset="0"/>
                        <a:buChar char="•"/>
                        <a:defRPr/>
                      </a:pPr>
                      <a:endParaRPr lang="en-IN" sz="1600" dirty="0"/>
                    </a:p>
                    <a:p>
                      <a:pPr algn="l"/>
                      <a:endParaRPr lang="en-IN" sz="1400" u="sng" dirty="0"/>
                    </a:p>
                    <a:p>
                      <a:pPr algn="ctr"/>
                      <a:endParaRPr lang="en-IN" sz="1400" u="sng" dirty="0"/>
                    </a:p>
                  </a:txBody>
                  <a:tcPr/>
                </a:tc>
                <a:tc>
                  <a:txBody>
                    <a:bodyPr/>
                    <a:lstStyle/>
                    <a:p>
                      <a:pPr algn="ctr"/>
                      <a:r>
                        <a:rPr lang="en-IN" sz="1800" u="sng" dirty="0"/>
                        <a:t>Individual Members/ lifetime members</a:t>
                      </a:r>
                    </a:p>
                    <a:p>
                      <a:pPr algn="ctr"/>
                      <a:endParaRPr lang="en-IN" sz="1400" u="sng" dirty="0"/>
                    </a:p>
                    <a:p>
                      <a:pPr marL="285750" indent="-285750" algn="l">
                        <a:buFont typeface="Arial" panose="020B0604020202020204" pitchFamily="34" charset="0"/>
                        <a:buChar char="•"/>
                      </a:pPr>
                      <a:r>
                        <a:rPr lang="en-IN" sz="1600" b="0" u="none" dirty="0"/>
                        <a:t>Receive advance notice &amp; special concessions</a:t>
                      </a:r>
                      <a:r>
                        <a:rPr lang="en-IN" sz="1600" b="0" u="none" baseline="0" dirty="0"/>
                        <a:t> to attend </a:t>
                      </a:r>
                      <a:r>
                        <a:rPr lang="en-IN" sz="1600" b="0" u="none" dirty="0"/>
                        <a:t>our events </a:t>
                      </a:r>
                    </a:p>
                    <a:p>
                      <a:pPr marL="285750" indent="-285750" algn="l">
                        <a:buFont typeface="Arial" panose="020B0604020202020204" pitchFamily="34" charset="0"/>
                        <a:buChar char="•"/>
                      </a:pPr>
                      <a:r>
                        <a:rPr lang="en-IN" sz="1600" b="0" u="none" dirty="0"/>
                        <a:t>Become a member in our online membership directory</a:t>
                      </a:r>
                    </a:p>
                    <a:p>
                      <a:pPr marL="285750" indent="-285750" algn="l">
                        <a:buFont typeface="Arial" panose="020B0604020202020204" pitchFamily="34" charset="0"/>
                        <a:buChar char="•"/>
                      </a:pPr>
                      <a:r>
                        <a:rPr lang="en-IN" sz="1600" b="0" u="none" dirty="0"/>
                        <a:t>Receive</a:t>
                      </a:r>
                      <a:r>
                        <a:rPr lang="en-IN" sz="1600" b="0" u="none" baseline="0" dirty="0"/>
                        <a:t> invites for </a:t>
                      </a:r>
                      <a:r>
                        <a:rPr lang="en-IN" sz="1600" b="0" u="none" dirty="0"/>
                        <a:t>our international events</a:t>
                      </a:r>
                    </a:p>
                    <a:p>
                      <a:pPr marL="285750" indent="-285750" algn="l">
                        <a:buFont typeface="Arial" panose="020B0604020202020204" pitchFamily="34" charset="0"/>
                        <a:buChar char="•"/>
                      </a:pPr>
                      <a:r>
                        <a:rPr lang="en-IN" sz="1600" b="0" u="none" dirty="0"/>
                        <a:t>Gain experience, being the member of international arbitrations</a:t>
                      </a:r>
                    </a:p>
                    <a:p>
                      <a:pPr marL="285750" indent="-285750" algn="l">
                        <a:buFont typeface="Arial" panose="020B0604020202020204" pitchFamily="34" charset="0"/>
                        <a:buChar char="•"/>
                      </a:pPr>
                      <a:r>
                        <a:rPr lang="en-IN" sz="1600" b="0" u="none" dirty="0"/>
                        <a:t>Training Programmes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600" b="0" i="0" u="none" strike="noStrike" kern="1200" cap="none" spc="0" normalizeH="0" baseline="0" noProof="0" dirty="0">
                          <a:ln>
                            <a:noFill/>
                          </a:ln>
                          <a:effectLst/>
                          <a:uLnTx/>
                          <a:uFillTx/>
                          <a:latin typeface="+mn-lt"/>
                        </a:rPr>
                        <a:t>3 MONTH TRAINING- Energy Arbitration Online certificate Course awarded by </a:t>
                      </a:r>
                      <a:r>
                        <a:rPr kumimoji="0" lang="en-IN" sz="1600" b="0" i="0" u="none" strike="noStrike" kern="1200" cap="none" spc="0" normalizeH="0" baseline="0" noProof="0" dirty="0" smtClean="0">
                          <a:ln>
                            <a:noFill/>
                          </a:ln>
                          <a:effectLst/>
                          <a:uLnTx/>
                          <a:uFillTx/>
                          <a:latin typeface="+mn-lt"/>
                        </a:rPr>
                        <a:t>DGEF.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600" b="0" i="0" u="none" strike="noStrike" kern="1200" cap="none" spc="0" normalizeH="0" baseline="0" noProof="0" dirty="0" smtClean="0">
                          <a:ln>
                            <a:noFill/>
                          </a:ln>
                          <a:effectLst/>
                          <a:uLnTx/>
                          <a:uFillTx/>
                          <a:latin typeface="+mn-lt"/>
                        </a:rPr>
                        <a:t>Opportunity to observe TILA International Moot Court Competitions. </a:t>
                      </a:r>
                      <a:endParaRPr kumimoji="0" lang="en-IN" sz="1600" b="0" i="0" u="none" strike="noStrike" kern="1200" cap="none" spc="0" normalizeH="0" baseline="0" noProof="0" dirty="0">
                        <a:ln>
                          <a:noFill/>
                        </a:ln>
                        <a:effectLst/>
                        <a:uLnTx/>
                        <a:uFillTx/>
                        <a:latin typeface="+mn-lt"/>
                      </a:endParaRPr>
                    </a:p>
                    <a:p>
                      <a:pPr marL="285750" indent="-285750" algn="l">
                        <a:buFont typeface="Arial" panose="020B0604020202020204" pitchFamily="34" charset="0"/>
                        <a:buChar char="•"/>
                      </a:pPr>
                      <a:endParaRPr lang="en-IN" sz="1400" b="0" u="none" dirty="0"/>
                    </a:p>
                    <a:p>
                      <a:pPr marL="0" indent="0" algn="l">
                        <a:buFont typeface="Arial" panose="020B0604020202020204" pitchFamily="34" charset="0"/>
                        <a:buNone/>
                      </a:pPr>
                      <a:endParaRPr lang="en-IN" sz="1400" b="0" u="none" dirty="0"/>
                    </a:p>
                  </a:txBody>
                  <a:tcPr/>
                </a:tc>
                <a:tc>
                  <a:txBody>
                    <a:bodyPr/>
                    <a:lstStyle/>
                    <a:p>
                      <a:pPr algn="ctr"/>
                      <a:r>
                        <a:rPr lang="en-IN" sz="1800" u="sng" dirty="0"/>
                        <a:t>Arbitrators</a:t>
                      </a:r>
                    </a:p>
                    <a:p>
                      <a:pPr marL="285750" indent="-285750">
                        <a:lnSpc>
                          <a:spcPct val="100000"/>
                        </a:lnSpc>
                        <a:spcBef>
                          <a:spcPts val="0"/>
                        </a:spcBef>
                        <a:buClrTx/>
                        <a:buSzTx/>
                        <a:buFont typeface="Arial" panose="020B0604020202020204" pitchFamily="34" charset="0"/>
                        <a:buChar char="•"/>
                        <a:defRPr/>
                      </a:pPr>
                      <a:endParaRPr lang="en-IN" sz="1400" b="0" dirty="0">
                        <a:latin typeface="+mn-lt"/>
                      </a:endParaRPr>
                    </a:p>
                    <a:p>
                      <a:pPr marL="285750" indent="-285750" algn="just">
                        <a:lnSpc>
                          <a:spcPct val="100000"/>
                        </a:lnSpc>
                        <a:spcBef>
                          <a:spcPts val="0"/>
                        </a:spcBef>
                        <a:buClrTx/>
                        <a:buSzTx/>
                        <a:buFont typeface="Arial" panose="020B0604020202020204" pitchFamily="34" charset="0"/>
                        <a:buChar char="•"/>
                        <a:defRPr/>
                      </a:pPr>
                      <a:r>
                        <a:rPr lang="en-IN" sz="1600" b="0" dirty="0">
                          <a:latin typeface="+mn-lt"/>
                        </a:rPr>
                        <a:t>Opportunity to resolve energy disputes</a:t>
                      </a:r>
                    </a:p>
                    <a:p>
                      <a:pPr marL="285750" indent="-285750" algn="just">
                        <a:lnSpc>
                          <a:spcPct val="100000"/>
                        </a:lnSpc>
                        <a:spcBef>
                          <a:spcPts val="0"/>
                        </a:spcBef>
                        <a:buClrTx/>
                        <a:buSzTx/>
                        <a:buFont typeface="Arial" panose="020B0604020202020204" pitchFamily="34" charset="0"/>
                        <a:buChar char="•"/>
                        <a:defRPr/>
                      </a:pPr>
                      <a:r>
                        <a:rPr lang="en-IN" sz="1600" b="0" dirty="0">
                          <a:latin typeface="+mn-lt"/>
                        </a:rPr>
                        <a:t>Claim based incentives</a:t>
                      </a:r>
                    </a:p>
                    <a:p>
                      <a:pPr marL="285750" indent="-285750" algn="just">
                        <a:lnSpc>
                          <a:spcPct val="100000"/>
                        </a:lnSpc>
                        <a:spcBef>
                          <a:spcPts val="0"/>
                        </a:spcBef>
                        <a:buClrTx/>
                        <a:buSzTx/>
                        <a:buFont typeface="Arial" panose="020B0604020202020204" pitchFamily="34" charset="0"/>
                        <a:buChar char="•"/>
                        <a:defRPr/>
                      </a:pPr>
                      <a:r>
                        <a:rPr lang="en-IN" sz="1600" b="0" dirty="0">
                          <a:latin typeface="+mn-lt"/>
                        </a:rPr>
                        <a:t>Option to work through Online or Offline mode</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600" b="0" u="none" dirty="0"/>
                        <a:t>Brings you the latest legal position &amp; news</a:t>
                      </a:r>
                      <a:endParaRPr kumimoji="0" lang="en-IN" sz="1600" b="0" i="0" u="none" strike="noStrike" kern="1200" cap="none" spc="0" normalizeH="0" baseline="0" noProof="0" dirty="0">
                        <a:ln>
                          <a:noFill/>
                        </a:ln>
                        <a:effectLst/>
                        <a:uLnTx/>
                        <a:uFillTx/>
                        <a:latin typeface="+mn-lt"/>
                      </a:endParaRPr>
                    </a:p>
                    <a:p>
                      <a:pPr marL="285750" indent="-285750" algn="just">
                        <a:lnSpc>
                          <a:spcPct val="100000"/>
                        </a:lnSpc>
                        <a:spcBef>
                          <a:spcPts val="0"/>
                        </a:spcBef>
                        <a:buClrTx/>
                        <a:buSzTx/>
                        <a:buFont typeface="Arial" panose="020B0604020202020204" pitchFamily="34" charset="0"/>
                        <a:buChar char="•"/>
                        <a:defRPr/>
                      </a:pPr>
                      <a:r>
                        <a:rPr lang="en-IN" sz="1600" b="0" dirty="0">
                          <a:latin typeface="+mn-lt"/>
                        </a:rPr>
                        <a:t>Secretarial Assistance</a:t>
                      </a:r>
                    </a:p>
                    <a:p>
                      <a:pPr marL="285750" indent="-285750" algn="just">
                        <a:lnSpc>
                          <a:spcPct val="100000"/>
                        </a:lnSpc>
                        <a:spcBef>
                          <a:spcPts val="0"/>
                        </a:spcBef>
                        <a:buClrTx/>
                        <a:buSzTx/>
                        <a:buFont typeface="Arial" panose="020B0604020202020204" pitchFamily="34" charset="0"/>
                        <a:buChar char="•"/>
                        <a:defRPr/>
                      </a:pPr>
                      <a:r>
                        <a:rPr kumimoji="0" lang="en-IN" sz="1600" b="0" i="0" u="none" strike="noStrike" kern="1200" cap="none" spc="0" normalizeH="0" baseline="0" noProof="0" dirty="0">
                          <a:ln>
                            <a:noFill/>
                          </a:ln>
                          <a:effectLst/>
                          <a:uLnTx/>
                          <a:uFillTx/>
                          <a:latin typeface="+mn-lt"/>
                        </a:rPr>
                        <a:t>Access to online legal library</a:t>
                      </a:r>
                    </a:p>
                    <a:p>
                      <a:pPr marL="285750" indent="-285750" algn="just">
                        <a:lnSpc>
                          <a:spcPct val="100000"/>
                        </a:lnSpc>
                        <a:spcBef>
                          <a:spcPts val="0"/>
                        </a:spcBef>
                        <a:buClrTx/>
                        <a:buSzTx/>
                        <a:buFont typeface="Arial" panose="020B0604020202020204" pitchFamily="34" charset="0"/>
                        <a:buChar char="•"/>
                        <a:defRPr/>
                      </a:pPr>
                      <a:r>
                        <a:rPr kumimoji="0" lang="en-IN" sz="1600" b="0" i="0" u="none" strike="noStrike" kern="1200" cap="none" spc="0" normalizeH="0" baseline="0" noProof="0" dirty="0">
                          <a:ln>
                            <a:noFill/>
                          </a:ln>
                          <a:effectLst/>
                          <a:uLnTx/>
                          <a:uFillTx/>
                          <a:latin typeface="+mn-lt"/>
                        </a:rPr>
                        <a:t>ORIENTATION- Energy Arbitration Online certificate Course awarded by </a:t>
                      </a:r>
                      <a:r>
                        <a:rPr kumimoji="0" lang="en-IN" sz="1600" b="0" i="0" u="none" strike="noStrike" kern="1200" cap="none" spc="0" normalizeH="0" baseline="0" noProof="0" dirty="0" smtClean="0">
                          <a:ln>
                            <a:noFill/>
                          </a:ln>
                          <a:effectLst/>
                          <a:uLnTx/>
                          <a:uFillTx/>
                          <a:latin typeface="+mn-lt"/>
                        </a:rPr>
                        <a:t>DGEF. </a:t>
                      </a:r>
                    </a:p>
                    <a:p>
                      <a:pPr marL="285750" indent="-285750" algn="just">
                        <a:lnSpc>
                          <a:spcPct val="100000"/>
                        </a:lnSpc>
                        <a:spcBef>
                          <a:spcPts val="0"/>
                        </a:spcBef>
                        <a:buClrTx/>
                        <a:buSzTx/>
                        <a:buFont typeface="Arial" panose="020B0604020202020204" pitchFamily="34" charset="0"/>
                        <a:buChar char="•"/>
                        <a:defRPr/>
                      </a:pPr>
                      <a:r>
                        <a:rPr kumimoji="0" lang="en-IN" sz="1600" b="0" i="0" u="none" strike="noStrike" kern="1200" cap="none" spc="0" normalizeH="0" baseline="0" noProof="0" dirty="0" err="1" smtClean="0">
                          <a:ln>
                            <a:noFill/>
                          </a:ln>
                          <a:effectLst/>
                          <a:uLnTx/>
                          <a:uFillTx/>
                          <a:latin typeface="+mn-lt"/>
                        </a:rPr>
                        <a:t>Oppurtunity</a:t>
                      </a:r>
                      <a:r>
                        <a:rPr kumimoji="0" lang="en-IN" sz="1600" b="0" i="0" u="none" strike="noStrike" kern="1200" cap="none" spc="0" normalizeH="0" baseline="0" noProof="0" dirty="0" smtClean="0">
                          <a:ln>
                            <a:noFill/>
                          </a:ln>
                          <a:effectLst/>
                          <a:uLnTx/>
                          <a:uFillTx/>
                          <a:latin typeface="+mn-lt"/>
                        </a:rPr>
                        <a:t> to become Judges in TILA Moot Court Competitions. </a:t>
                      </a:r>
                      <a:endParaRPr kumimoji="0" lang="en-IN" sz="1600" b="0" i="0" u="none" strike="noStrike" kern="1200" cap="none" spc="0" normalizeH="0" baseline="0" noProof="0" dirty="0">
                        <a:ln>
                          <a:noFill/>
                        </a:ln>
                        <a:effectLst/>
                        <a:uLnTx/>
                        <a:uFillTx/>
                        <a:latin typeface="+mn-lt"/>
                      </a:endParaRPr>
                    </a:p>
                    <a:p>
                      <a:pPr marL="285750" indent="-285750">
                        <a:lnSpc>
                          <a:spcPct val="100000"/>
                        </a:lnSpc>
                        <a:spcBef>
                          <a:spcPts val="0"/>
                        </a:spcBef>
                        <a:buClrTx/>
                        <a:buSzTx/>
                        <a:buFont typeface="Arial" panose="020B0604020202020204" pitchFamily="34" charset="0"/>
                        <a:buChar char="•"/>
                        <a:defRPr/>
                      </a:pPr>
                      <a:endParaRPr kumimoji="0" lang="en-IN" sz="1400" b="0" i="0" u="none" strike="noStrike" kern="1200" cap="none" spc="0" normalizeH="0" baseline="0" noProof="0" dirty="0">
                        <a:ln>
                          <a:noFill/>
                        </a:ln>
                        <a:effectLst/>
                        <a:uLnTx/>
                        <a:uFillTx/>
                        <a:latin typeface="+mn-lt"/>
                      </a:endParaRPr>
                    </a:p>
                    <a:p>
                      <a:pPr marL="285750" indent="-285750">
                        <a:lnSpc>
                          <a:spcPct val="100000"/>
                        </a:lnSpc>
                        <a:spcBef>
                          <a:spcPts val="0"/>
                        </a:spcBef>
                        <a:buClrTx/>
                        <a:buSzTx/>
                        <a:buFont typeface="Arial" panose="020B0604020202020204" pitchFamily="34" charset="0"/>
                        <a:buChar char="•"/>
                        <a:defRPr/>
                      </a:pPr>
                      <a:endParaRPr kumimoji="0" lang="en-IN" sz="1400" b="0" i="0" u="none" strike="noStrike" kern="1200" cap="none" spc="0" normalizeH="0" baseline="0" noProof="0" dirty="0">
                        <a:ln>
                          <a:noFill/>
                        </a:ln>
                        <a:effectLst/>
                        <a:uLnTx/>
                        <a:uFillTx/>
                        <a:latin typeface="+mn-lt"/>
                      </a:endParaRPr>
                    </a:p>
                    <a:p>
                      <a:pPr marL="285750" indent="-285750">
                        <a:lnSpc>
                          <a:spcPct val="100000"/>
                        </a:lnSpc>
                        <a:spcBef>
                          <a:spcPts val="0"/>
                        </a:spcBef>
                        <a:buClrTx/>
                        <a:buSzTx/>
                        <a:buFont typeface="Arial" panose="020B0604020202020204" pitchFamily="34" charset="0"/>
                        <a:buChar char="•"/>
                        <a:defRPr/>
                      </a:pPr>
                      <a:endParaRPr kumimoji="0" lang="en-IN" sz="1400" b="0" i="0" u="none" strike="noStrike" kern="1200" cap="none" spc="0" normalizeH="0" baseline="0" noProof="0" dirty="0">
                        <a:ln>
                          <a:noFill/>
                        </a:ln>
                        <a:effectLst/>
                        <a:uLnTx/>
                        <a:uFillTx/>
                        <a:latin typeface="+mn-lt"/>
                      </a:endParaRPr>
                    </a:p>
                    <a:p>
                      <a:pPr algn="l"/>
                      <a:endParaRPr lang="en-IN" sz="1400" u="sng" dirty="0"/>
                    </a:p>
                  </a:txBody>
                  <a:tcPr/>
                </a:tc>
                <a:tc>
                  <a:txBody>
                    <a:bodyPr/>
                    <a:lstStyle/>
                    <a:p>
                      <a:pPr marL="0" indent="0">
                        <a:lnSpc>
                          <a:spcPct val="100000"/>
                        </a:lnSpc>
                        <a:spcBef>
                          <a:spcPts val="0"/>
                        </a:spcBef>
                        <a:buClrTx/>
                        <a:buSzTx/>
                        <a:buFont typeface="Arial" panose="020B0604020202020204" pitchFamily="34" charset="0"/>
                        <a:buNone/>
                        <a:defRPr/>
                      </a:pPr>
                      <a:r>
                        <a:rPr lang="en-IN" sz="1800" u="sng" dirty="0"/>
                        <a:t>Junior </a:t>
                      </a:r>
                      <a:r>
                        <a:rPr lang="en-IN" sz="1800" u="sng" dirty="0" smtClean="0"/>
                        <a:t>members/Students</a:t>
                      </a:r>
                      <a:endParaRPr lang="en-IN" sz="1800" u="sng" dirty="0"/>
                    </a:p>
                    <a:p>
                      <a:pPr marL="0" indent="0">
                        <a:lnSpc>
                          <a:spcPct val="100000"/>
                        </a:lnSpc>
                        <a:spcBef>
                          <a:spcPts val="0"/>
                        </a:spcBef>
                        <a:buClrTx/>
                        <a:buSzTx/>
                        <a:buFont typeface="Arial" panose="020B0604020202020204" pitchFamily="34" charset="0"/>
                        <a:buNone/>
                        <a:defRPr/>
                      </a:pPr>
                      <a:endParaRPr kumimoji="0" lang="en-IN" sz="1800" b="0" i="0" u="sng" strike="noStrike" kern="1200" cap="none" spc="0" normalizeH="0" baseline="0" noProof="0" dirty="0">
                        <a:ln>
                          <a:noFill/>
                        </a:ln>
                        <a:effectLst/>
                        <a:uLnTx/>
                        <a:uFillTx/>
                        <a:latin typeface="+mn-lt"/>
                      </a:endParaRPr>
                    </a:p>
                    <a:p>
                      <a:pPr marL="285750" indent="-285750" algn="just">
                        <a:buFont typeface="Arial" panose="020B0604020202020204" pitchFamily="34" charset="0"/>
                        <a:buChar char="•"/>
                      </a:pPr>
                      <a:r>
                        <a:rPr kumimoji="0" lang="en-IN" sz="1600" b="0" kern="1200" dirty="0">
                          <a:solidFill>
                            <a:schemeClr val="lt1"/>
                          </a:solidFill>
                          <a:latin typeface="+mn-lt"/>
                          <a:ea typeface="+mn-ea"/>
                          <a:cs typeface="+mn-cs"/>
                        </a:rPr>
                        <a:t>Receive advance notice &amp; special concessions to attend our events </a:t>
                      </a:r>
                    </a:p>
                    <a:p>
                      <a:pPr marL="285750" indent="-285750" algn="just">
                        <a:buFont typeface="Arial" panose="020B0604020202020204" pitchFamily="34" charset="0"/>
                        <a:buChar char="•"/>
                      </a:pPr>
                      <a:r>
                        <a:rPr kumimoji="0" lang="en-IN" sz="1600" b="0" kern="1200" dirty="0">
                          <a:solidFill>
                            <a:schemeClr val="lt1"/>
                          </a:solidFill>
                          <a:latin typeface="+mn-lt"/>
                          <a:ea typeface="+mn-ea"/>
                          <a:cs typeface="+mn-cs"/>
                        </a:rPr>
                        <a:t>Become a member in our online membership directory</a:t>
                      </a:r>
                      <a:endParaRPr kumimoji="0" lang="en-IN" sz="1600" b="0" kern="1200" noProof="0" dirty="0">
                        <a:solidFill>
                          <a:schemeClr val="lt1"/>
                        </a:solidFill>
                        <a:latin typeface="+mn-lt"/>
                        <a:ea typeface="+mn-ea"/>
                        <a:cs typeface="+mn-cs"/>
                      </a:endParaRPr>
                    </a:p>
                    <a:p>
                      <a:pPr marL="285750" indent="-285750" algn="just">
                        <a:buFont typeface="Arial" panose="020B0604020202020204" pitchFamily="34" charset="0"/>
                        <a:buChar char="•"/>
                      </a:pPr>
                      <a:r>
                        <a:rPr kumimoji="0" lang="en-IN" sz="1600" b="0" kern="1200" noProof="0" dirty="0">
                          <a:solidFill>
                            <a:schemeClr val="lt1"/>
                          </a:solidFill>
                          <a:latin typeface="+mn-lt"/>
                          <a:ea typeface="+mn-ea"/>
                          <a:cs typeface="+mn-cs"/>
                        </a:rPr>
                        <a:t>A</a:t>
                      </a:r>
                      <a:r>
                        <a:rPr kumimoji="0" lang="en-IN" sz="1600" b="0" kern="1200" baseline="0" noProof="0" dirty="0">
                          <a:solidFill>
                            <a:schemeClr val="lt1"/>
                          </a:solidFill>
                          <a:latin typeface="+mn-lt"/>
                          <a:ea typeface="+mn-ea"/>
                          <a:cs typeface="+mn-cs"/>
                        </a:rPr>
                        <a:t> great practical learning experience.</a:t>
                      </a:r>
                    </a:p>
                    <a:p>
                      <a:pPr marL="285750" indent="-285750" algn="just">
                        <a:buFont typeface="Arial" panose="020B0604020202020204" pitchFamily="34" charset="0"/>
                        <a:buChar char="•"/>
                      </a:pPr>
                      <a:r>
                        <a:rPr kumimoji="0" lang="en-IN" sz="1600" b="0" kern="1200" baseline="0" noProof="0" dirty="0">
                          <a:solidFill>
                            <a:schemeClr val="lt1"/>
                          </a:solidFill>
                          <a:latin typeface="+mn-lt"/>
                          <a:ea typeface="+mn-ea"/>
                          <a:cs typeface="+mn-cs"/>
                        </a:rPr>
                        <a:t>An opportunity to work on various arbitration matters and a</a:t>
                      </a:r>
                      <a:r>
                        <a:rPr kumimoji="0" lang="en-IN" sz="1600" b="0" kern="1200" noProof="0" dirty="0">
                          <a:solidFill>
                            <a:schemeClr val="lt1"/>
                          </a:solidFill>
                          <a:latin typeface="+mn-lt"/>
                          <a:ea typeface="+mn-ea"/>
                          <a:cs typeface="+mn-cs"/>
                        </a:rPr>
                        <a:t>warded</a:t>
                      </a:r>
                      <a:r>
                        <a:rPr kumimoji="0" lang="en-IN" sz="1600" b="0" kern="1200" baseline="0" noProof="0" dirty="0">
                          <a:solidFill>
                            <a:schemeClr val="lt1"/>
                          </a:solidFill>
                          <a:latin typeface="+mn-lt"/>
                          <a:ea typeface="+mn-ea"/>
                          <a:cs typeface="+mn-cs"/>
                        </a:rPr>
                        <a:t> certificates on completion of various tasks assigned to them.</a:t>
                      </a:r>
                    </a:p>
                    <a:p>
                      <a:pPr marL="285750" indent="-285750" algn="just">
                        <a:buFont typeface="Arial" panose="020B0604020202020204" pitchFamily="34" charset="0"/>
                        <a:buChar char="•"/>
                      </a:pPr>
                      <a:r>
                        <a:rPr kumimoji="0" lang="en-IN" sz="1600" b="0" kern="1200" baseline="0" noProof="0" dirty="0">
                          <a:solidFill>
                            <a:schemeClr val="lt1"/>
                          </a:solidFill>
                          <a:latin typeface="+mn-lt"/>
                          <a:ea typeface="+mn-ea"/>
                          <a:cs typeface="+mn-cs"/>
                        </a:rPr>
                        <a:t>Become GEAC ambassador for your institution</a:t>
                      </a:r>
                      <a:r>
                        <a:rPr kumimoji="0" lang="en-IN" sz="1600" b="0" kern="1200" baseline="0" noProof="0" dirty="0" smtClean="0">
                          <a:solidFill>
                            <a:schemeClr val="lt1"/>
                          </a:solidFill>
                          <a:latin typeface="+mn-lt"/>
                          <a:ea typeface="+mn-ea"/>
                          <a:cs typeface="+mn-cs"/>
                        </a:rPr>
                        <a:t>.</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N" sz="1600" b="0" i="0" u="none" strike="noStrike" kern="1200" cap="none" spc="0" normalizeH="0" baseline="0" noProof="0" dirty="0" smtClean="0">
                          <a:ln>
                            <a:noFill/>
                          </a:ln>
                          <a:effectLst/>
                          <a:uLnTx/>
                          <a:uFillTx/>
                          <a:latin typeface="+mn-lt"/>
                        </a:rPr>
                        <a:t>Opportunity to observe TILA International Moot Court Competitions. </a:t>
                      </a:r>
                    </a:p>
                    <a:p>
                      <a:pPr marL="285750" indent="-285750" algn="just">
                        <a:buFont typeface="Arial" panose="020B0604020202020204" pitchFamily="34" charset="0"/>
                        <a:buChar char="•"/>
                      </a:pPr>
                      <a:endParaRPr kumimoji="0" lang="en-IN" sz="1600" b="0" kern="1200" baseline="0" noProof="0" dirty="0" smtClean="0">
                        <a:solidFill>
                          <a:schemeClr val="lt1"/>
                        </a:solidFill>
                        <a:latin typeface="+mn-lt"/>
                        <a:ea typeface="+mn-ea"/>
                        <a:cs typeface="+mn-cs"/>
                      </a:endParaRPr>
                    </a:p>
                    <a:p>
                      <a:pPr marL="285750" indent="-285750" algn="just">
                        <a:buFont typeface="Arial" panose="020B0604020202020204" pitchFamily="34" charset="0"/>
                        <a:buChar char="•"/>
                      </a:pPr>
                      <a:endParaRPr kumimoji="0" lang="en-IN" sz="1600" b="0" kern="1200" baseline="0" noProof="0" dirty="0" smtClean="0">
                        <a:solidFill>
                          <a:schemeClr val="lt1"/>
                        </a:solidFill>
                        <a:latin typeface="+mn-lt"/>
                        <a:ea typeface="+mn-ea"/>
                        <a:cs typeface="+mn-cs"/>
                      </a:endParaRPr>
                    </a:p>
                    <a:p>
                      <a:pPr marL="285750" indent="-285750" algn="just">
                        <a:buFont typeface="Arial" panose="020B0604020202020204" pitchFamily="34" charset="0"/>
                        <a:buChar char="•"/>
                      </a:pPr>
                      <a:endParaRPr kumimoji="0" lang="en-IN" sz="1600" b="0" kern="1200" dirty="0">
                        <a:solidFill>
                          <a:schemeClr val="lt1"/>
                        </a:solidFill>
                        <a:latin typeface="+mn-lt"/>
                        <a:ea typeface="+mn-ea"/>
                        <a:cs typeface="+mn-cs"/>
                      </a:endParaRPr>
                    </a:p>
                  </a:txBody>
                  <a:tcPr/>
                </a:tc>
                <a:extLst>
                  <a:ext uri="{0D108BD9-81ED-4DB2-BD59-A6C34878D82A}">
                    <a16:rowId xmlns:a16="http://schemas.microsoft.com/office/drawing/2014/main" xmlns="" val="2773409638"/>
                  </a:ext>
                </a:extLst>
              </a:tr>
            </a:tbl>
          </a:graphicData>
        </a:graphic>
      </p:graphicFrame>
      <p:pic>
        <p:nvPicPr>
          <p:cNvPr id="4" name="Picture 3">
            <a:extLst>
              <a:ext uri="{FF2B5EF4-FFF2-40B4-BE49-F238E27FC236}">
                <a16:creationId xmlns:a16="http://schemas.microsoft.com/office/drawing/2014/main" xmlns="" id="{415F60A1-A710-4E87-BFD0-C15E7A65FA19}"/>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19301" r="10432" b="18257"/>
          <a:stretch/>
        </p:blipFill>
        <p:spPr>
          <a:xfrm>
            <a:off x="0" y="0"/>
            <a:ext cx="1812896" cy="874644"/>
          </a:xfrm>
          <a:prstGeom prst="rect">
            <a:avLst/>
          </a:prstGeom>
        </p:spPr>
      </p:pic>
      <p:sp>
        <p:nvSpPr>
          <p:cNvPr id="7" name="Footer Placeholder 6"/>
          <p:cNvSpPr>
            <a:spLocks noGrp="1"/>
          </p:cNvSpPr>
          <p:nvPr>
            <p:ph type="ftr" sz="quarter" idx="11"/>
          </p:nvPr>
        </p:nvSpPr>
        <p:spPr/>
        <p:txBody>
          <a:bodyPr/>
          <a:lstStyle/>
          <a:p>
            <a:r>
              <a:rPr lang="en-IN" smtClean="0"/>
              <a:t>www.dgef.com </a:t>
            </a:r>
            <a:endParaRPr lang="en-IN"/>
          </a:p>
        </p:txBody>
      </p:sp>
    </p:spTree>
    <p:extLst>
      <p:ext uri="{BB962C8B-B14F-4D97-AF65-F5344CB8AC3E}">
        <p14:creationId xmlns:p14="http://schemas.microsoft.com/office/powerpoint/2010/main" xmlns="" val="724243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5896" y="232230"/>
            <a:ext cx="8229600" cy="696684"/>
          </a:xfrm>
        </p:spPr>
        <p:txBody>
          <a:bodyPr>
            <a:normAutofit fontScale="90000"/>
          </a:bodyPr>
          <a:lstStyle/>
          <a:p>
            <a:pPr algn="ctr"/>
            <a:r>
              <a:rPr lang="en-IN" b="1" dirty="0" smtClean="0">
                <a:solidFill>
                  <a:srgbClr val="FFC000"/>
                </a:solidFill>
              </a:rPr>
              <a:t> </a:t>
            </a:r>
            <a:r>
              <a:rPr lang="en-IN" b="1" dirty="0" smtClean="0">
                <a:solidFill>
                  <a:schemeClr val="accent1">
                    <a:lumMod val="50000"/>
                  </a:schemeClr>
                </a:solidFill>
              </a:rPr>
              <a:t>Fee for Centre Membership </a:t>
            </a:r>
            <a:endParaRPr lang="en-IN" dirty="0">
              <a:solidFill>
                <a:schemeClr val="accent1">
                  <a:lumMod val="50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226214717"/>
              </p:ext>
            </p:extLst>
          </p:nvPr>
        </p:nvGraphicFramePr>
        <p:xfrm>
          <a:off x="2191657" y="914401"/>
          <a:ext cx="7915915" cy="5943598"/>
        </p:xfrm>
        <a:graphic>
          <a:graphicData uri="http://schemas.openxmlformats.org/drawingml/2006/table">
            <a:tbl>
              <a:tblPr firstRow="1" bandRow="1">
                <a:tableStyleId>{5C22544A-7EE6-4342-B048-85BDC9FD1C3A}</a:tableStyleId>
              </a:tblPr>
              <a:tblGrid>
                <a:gridCol w="586405">
                  <a:extLst>
                    <a:ext uri="{9D8B030D-6E8A-4147-A177-3AD203B41FA5}">
                      <a16:colId xmlns:a16="http://schemas.microsoft.com/office/drawing/2014/main" xmlns="" val="20000"/>
                    </a:ext>
                  </a:extLst>
                </a:gridCol>
                <a:gridCol w="4580666">
                  <a:extLst>
                    <a:ext uri="{9D8B030D-6E8A-4147-A177-3AD203B41FA5}">
                      <a16:colId xmlns:a16="http://schemas.microsoft.com/office/drawing/2014/main" xmlns="" val="20001"/>
                    </a:ext>
                  </a:extLst>
                </a:gridCol>
                <a:gridCol w="1374422">
                  <a:extLst>
                    <a:ext uri="{9D8B030D-6E8A-4147-A177-3AD203B41FA5}">
                      <a16:colId xmlns:a16="http://schemas.microsoft.com/office/drawing/2014/main" xmlns="" val="20002"/>
                    </a:ext>
                  </a:extLst>
                </a:gridCol>
                <a:gridCol w="1374422">
                  <a:extLst>
                    <a:ext uri="{9D8B030D-6E8A-4147-A177-3AD203B41FA5}">
                      <a16:colId xmlns:a16="http://schemas.microsoft.com/office/drawing/2014/main" xmlns="" val="2969648437"/>
                    </a:ext>
                  </a:extLst>
                </a:gridCol>
              </a:tblGrid>
              <a:tr h="1036791">
                <a:tc>
                  <a:txBody>
                    <a:bodyPr/>
                    <a:lstStyle/>
                    <a:p>
                      <a:pPr>
                        <a:lnSpc>
                          <a:spcPct val="115000"/>
                        </a:lnSpc>
                        <a:spcAft>
                          <a:spcPts val="0"/>
                        </a:spcAft>
                      </a:pPr>
                      <a:r>
                        <a:rPr lang="en-IN" sz="2000" b="1" dirty="0">
                          <a:latin typeface="+mn-lt"/>
                          <a:ea typeface="Times New Roman"/>
                          <a:cs typeface="Times New Roman"/>
                        </a:rPr>
                        <a:t>Form</a:t>
                      </a:r>
                    </a:p>
                    <a:p>
                      <a:pPr>
                        <a:lnSpc>
                          <a:spcPct val="115000"/>
                        </a:lnSpc>
                        <a:spcAft>
                          <a:spcPts val="0"/>
                        </a:spcAft>
                      </a:pPr>
                      <a:endParaRPr lang="en-IN" sz="2000" dirty="0">
                        <a:latin typeface="+mn-lt"/>
                        <a:ea typeface="Times New Roman"/>
                        <a:cs typeface="Times New Roman"/>
                      </a:endParaRPr>
                    </a:p>
                  </a:txBody>
                  <a:tcPr marL="68580" marR="68580" marT="0" marB="0"/>
                </a:tc>
                <a:tc>
                  <a:txBody>
                    <a:bodyPr/>
                    <a:lstStyle/>
                    <a:p>
                      <a:pPr algn="ctr">
                        <a:lnSpc>
                          <a:spcPct val="115000"/>
                        </a:lnSpc>
                        <a:spcAft>
                          <a:spcPts val="0"/>
                        </a:spcAft>
                      </a:pPr>
                      <a:endParaRPr lang="en-IN" sz="2000" b="1" dirty="0" smtClean="0">
                        <a:latin typeface="+mn-lt"/>
                        <a:ea typeface="Times New Roman"/>
                        <a:cs typeface="Times New Roman"/>
                      </a:endParaRPr>
                    </a:p>
                    <a:p>
                      <a:pPr algn="ctr">
                        <a:lnSpc>
                          <a:spcPct val="115000"/>
                        </a:lnSpc>
                        <a:spcAft>
                          <a:spcPts val="0"/>
                        </a:spcAft>
                      </a:pPr>
                      <a:endParaRPr lang="en-IN" sz="2000" b="1" dirty="0" smtClean="0">
                        <a:latin typeface="+mn-lt"/>
                        <a:ea typeface="Times New Roman"/>
                        <a:cs typeface="Times New Roman"/>
                      </a:endParaRPr>
                    </a:p>
                    <a:p>
                      <a:pPr algn="ctr">
                        <a:lnSpc>
                          <a:spcPct val="115000"/>
                        </a:lnSpc>
                        <a:spcAft>
                          <a:spcPts val="0"/>
                        </a:spcAft>
                      </a:pPr>
                      <a:r>
                        <a:rPr lang="en-IN" sz="2000" b="1" dirty="0" smtClean="0">
                          <a:latin typeface="+mn-lt"/>
                          <a:ea typeface="Times New Roman"/>
                          <a:cs typeface="Times New Roman"/>
                        </a:rPr>
                        <a:t>CATEGORY </a:t>
                      </a:r>
                      <a:endParaRPr lang="en-IN" sz="2000" dirty="0">
                        <a:latin typeface="+mn-lt"/>
                        <a:ea typeface="Times New Roman"/>
                        <a:cs typeface="Times New Roman"/>
                      </a:endParaRPr>
                    </a:p>
                  </a:txBody>
                  <a:tcPr marL="68580" marR="68580" marT="0" marB="0"/>
                </a:tc>
                <a:tc gridSpan="2">
                  <a:txBody>
                    <a:bodyPr/>
                    <a:lstStyle/>
                    <a:p>
                      <a:pPr algn="ctr">
                        <a:lnSpc>
                          <a:spcPct val="115000"/>
                        </a:lnSpc>
                        <a:spcAft>
                          <a:spcPts val="0"/>
                        </a:spcAft>
                      </a:pPr>
                      <a:r>
                        <a:rPr lang="en-IN" sz="2000" b="1" dirty="0">
                          <a:latin typeface="+mn-lt"/>
                          <a:ea typeface="Times New Roman"/>
                          <a:cs typeface="Times New Roman"/>
                        </a:rPr>
                        <a:t>FEES</a:t>
                      </a:r>
                      <a:endParaRPr lang="en-IN" sz="2000" dirty="0">
                        <a:latin typeface="+mn-lt"/>
                        <a:ea typeface="Times New Roman"/>
                        <a:cs typeface="Times New Roman"/>
                      </a:endParaRPr>
                    </a:p>
                  </a:txBody>
                  <a:tcPr marL="68580" marR="68580" marT="0" marB="0"/>
                </a:tc>
                <a:tc hMerge="1">
                  <a:txBody>
                    <a:bodyPr/>
                    <a:lstStyle/>
                    <a:p>
                      <a:endParaRPr lang="en-IN"/>
                    </a:p>
                  </a:txBody>
                  <a:tcPr/>
                </a:tc>
                <a:extLst>
                  <a:ext uri="{0D108BD9-81ED-4DB2-BD59-A6C34878D82A}">
                    <a16:rowId xmlns:a16="http://schemas.microsoft.com/office/drawing/2014/main" xmlns="" val="10000"/>
                  </a:ext>
                </a:extLst>
              </a:tr>
              <a:tr h="1036791">
                <a:tc>
                  <a:txBody>
                    <a:bodyPr/>
                    <a:lstStyle/>
                    <a:p>
                      <a:pPr>
                        <a:lnSpc>
                          <a:spcPct val="115000"/>
                        </a:lnSpc>
                        <a:spcAft>
                          <a:spcPts val="0"/>
                        </a:spcAft>
                      </a:pPr>
                      <a:r>
                        <a:rPr lang="en-IN" sz="2000" b="0" dirty="0">
                          <a:latin typeface="+mn-lt"/>
                          <a:ea typeface="Times New Roman"/>
                          <a:cs typeface="Times New Roman"/>
                        </a:rPr>
                        <a:t>1. </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IN" sz="2000" dirty="0" smtClean="0">
                          <a:solidFill>
                            <a:srgbClr val="000000"/>
                          </a:solidFill>
                          <a:latin typeface="+mn-lt"/>
                          <a:ea typeface="Times New Roman"/>
                          <a:cs typeface="Arial"/>
                        </a:rPr>
                        <a:t>For life time/ Permanent individual membership</a:t>
                      </a:r>
                      <a:endParaRPr lang="en-IN" sz="2000" dirty="0" smtClean="0">
                        <a:latin typeface="+mn-lt"/>
                        <a:ea typeface="Times New Roman"/>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IN" sz="2000" dirty="0">
                        <a:latin typeface="+mn-lt"/>
                        <a:ea typeface="Times New Roman"/>
                        <a:cs typeface="Times New Roman"/>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IN" sz="1600" dirty="0" smtClean="0">
                          <a:latin typeface="+mn-lt"/>
                          <a:ea typeface="Times New Roman"/>
                          <a:cs typeface="Times New Roman"/>
                        </a:rPr>
                        <a:t>INR 19000/-</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en-IN" sz="1600" dirty="0">
                        <a:latin typeface="+mn-lt"/>
                        <a:ea typeface="Times New Roman"/>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IN" sz="1600" dirty="0" smtClean="0">
                          <a:latin typeface="+mn-lt"/>
                          <a:ea typeface="Times New Roman"/>
                          <a:cs typeface="Times New Roman"/>
                        </a:rPr>
                        <a:t>250 USD</a:t>
                      </a:r>
                    </a:p>
                    <a:p>
                      <a:pPr algn="ctr">
                        <a:lnSpc>
                          <a:spcPct val="115000"/>
                        </a:lnSpc>
                        <a:spcAft>
                          <a:spcPts val="0"/>
                        </a:spcAft>
                      </a:pPr>
                      <a:endParaRPr lang="en-IN" sz="1600" dirty="0">
                        <a:latin typeface="+mn-lt"/>
                        <a:ea typeface="Times New Roman"/>
                        <a:cs typeface="Times New Roman"/>
                      </a:endParaRPr>
                    </a:p>
                  </a:txBody>
                  <a:tcPr marL="68580" marR="68580" marT="0" marB="0"/>
                </a:tc>
                <a:extLst>
                  <a:ext uri="{0D108BD9-81ED-4DB2-BD59-A6C34878D82A}">
                    <a16:rowId xmlns:a16="http://schemas.microsoft.com/office/drawing/2014/main" xmlns="" val="1618829479"/>
                  </a:ext>
                </a:extLst>
              </a:tr>
              <a:tr h="828129">
                <a:tc>
                  <a:txBody>
                    <a:bodyPr/>
                    <a:lstStyle/>
                    <a:p>
                      <a:pPr>
                        <a:lnSpc>
                          <a:spcPct val="115000"/>
                        </a:lnSpc>
                        <a:spcAft>
                          <a:spcPts val="0"/>
                        </a:spcAft>
                      </a:pPr>
                      <a:r>
                        <a:rPr lang="en-IN" sz="2000" b="0" dirty="0">
                          <a:latin typeface="+mn-lt"/>
                          <a:ea typeface="Times New Roman"/>
                          <a:cs typeface="Times New Roman"/>
                        </a:rPr>
                        <a:t>2.</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IN" sz="2000" dirty="0" smtClean="0">
                          <a:solidFill>
                            <a:srgbClr val="000000"/>
                          </a:solidFill>
                          <a:latin typeface="+mn-lt"/>
                          <a:ea typeface="Times New Roman"/>
                          <a:cs typeface="Arial"/>
                        </a:rPr>
                        <a:t>For individual annual membership</a:t>
                      </a:r>
                    </a:p>
                    <a:p>
                      <a:pPr marL="0" marR="0" indent="0" algn="l" defTabSz="914400" rtl="0" eaLnBrk="1" fontAlgn="auto" latinLnBrk="0" hangingPunct="1">
                        <a:lnSpc>
                          <a:spcPct val="115000"/>
                        </a:lnSpc>
                        <a:spcBef>
                          <a:spcPts val="0"/>
                        </a:spcBef>
                        <a:spcAft>
                          <a:spcPts val="0"/>
                        </a:spcAft>
                        <a:buClrTx/>
                        <a:buSzTx/>
                        <a:buFontTx/>
                        <a:buNone/>
                        <a:tabLst/>
                        <a:defRPr/>
                      </a:pPr>
                      <a:endParaRPr lang="en-IN" sz="2000" dirty="0">
                        <a:latin typeface="+mn-lt"/>
                        <a:ea typeface="Times New Roman"/>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IN" sz="1600" dirty="0" smtClean="0">
                          <a:latin typeface="+mn-lt"/>
                          <a:ea typeface="Times New Roman"/>
                          <a:cs typeface="Times New Roman"/>
                        </a:rPr>
                        <a:t>INR 1900/- Per</a:t>
                      </a:r>
                      <a:r>
                        <a:rPr lang="en-IN" sz="1600" baseline="0" dirty="0" smtClean="0">
                          <a:latin typeface="+mn-lt"/>
                          <a:ea typeface="Times New Roman"/>
                          <a:cs typeface="Times New Roman"/>
                        </a:rPr>
                        <a:t> Annum</a:t>
                      </a:r>
                      <a:endParaRPr lang="en-IN" sz="1600" dirty="0" smtClean="0">
                        <a:latin typeface="+mn-lt"/>
                        <a:ea typeface="Times New Roman"/>
                        <a:cs typeface="Times New Roman"/>
                      </a:endParaRPr>
                    </a:p>
                    <a:p>
                      <a:pPr algn="ctr">
                        <a:lnSpc>
                          <a:spcPct val="115000"/>
                        </a:lnSpc>
                        <a:spcAft>
                          <a:spcPts val="0"/>
                        </a:spcAft>
                      </a:pPr>
                      <a:endParaRPr lang="en-IN" sz="1600" dirty="0">
                        <a:latin typeface="+mn-lt"/>
                        <a:ea typeface="Times New Roman"/>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IN" sz="1600" dirty="0" smtClean="0">
                          <a:latin typeface="+mn-lt"/>
                          <a:ea typeface="Times New Roman"/>
                          <a:cs typeface="Times New Roman"/>
                        </a:rPr>
                        <a:t>25 USD </a:t>
                      </a:r>
                    </a:p>
                    <a:p>
                      <a:pPr algn="ctr">
                        <a:lnSpc>
                          <a:spcPct val="115000"/>
                        </a:lnSpc>
                        <a:spcAft>
                          <a:spcPts val="0"/>
                        </a:spcAft>
                      </a:pPr>
                      <a:endParaRPr lang="en-IN" sz="1600" dirty="0">
                        <a:latin typeface="+mn-lt"/>
                        <a:ea typeface="Times New Roman"/>
                        <a:cs typeface="Times New Roman"/>
                      </a:endParaRPr>
                    </a:p>
                  </a:txBody>
                  <a:tcPr marL="68580" marR="68580" marT="0" marB="0"/>
                </a:tc>
                <a:extLst>
                  <a:ext uri="{0D108BD9-81ED-4DB2-BD59-A6C34878D82A}">
                    <a16:rowId xmlns:a16="http://schemas.microsoft.com/office/drawing/2014/main" xmlns="" val="10002"/>
                  </a:ext>
                </a:extLst>
              </a:tr>
              <a:tr h="544022">
                <a:tc>
                  <a:txBody>
                    <a:bodyPr/>
                    <a:lstStyle/>
                    <a:p>
                      <a:pPr>
                        <a:lnSpc>
                          <a:spcPct val="115000"/>
                        </a:lnSpc>
                        <a:spcAft>
                          <a:spcPts val="0"/>
                        </a:spcAft>
                      </a:pPr>
                      <a:r>
                        <a:rPr lang="en-IN" sz="2000" b="0" dirty="0">
                          <a:latin typeface="+mn-lt"/>
                          <a:ea typeface="Times New Roman"/>
                          <a:cs typeface="Times New Roman"/>
                        </a:rPr>
                        <a:t>3.</a:t>
                      </a: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IN" sz="2000" dirty="0">
                          <a:solidFill>
                            <a:srgbClr val="000000"/>
                          </a:solidFill>
                          <a:latin typeface="+mn-lt"/>
                          <a:ea typeface="Times New Roman"/>
                          <a:cs typeface="Arial"/>
                        </a:rPr>
                        <a:t>For empanelment as Arbitrator</a:t>
                      </a:r>
                      <a:endParaRPr lang="en-IN" sz="2000" dirty="0">
                        <a:latin typeface="+mn-lt"/>
                        <a:ea typeface="Times New Roman"/>
                        <a:cs typeface="Times New Roman"/>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IN" sz="1600" dirty="0">
                          <a:latin typeface="+mn-lt"/>
                          <a:ea typeface="Times New Roman"/>
                          <a:cs typeface="Times New Roman"/>
                        </a:rPr>
                        <a:t>INR 19000/-for</a:t>
                      </a:r>
                      <a:r>
                        <a:rPr lang="en-IN" sz="1600" baseline="0" dirty="0">
                          <a:latin typeface="+mn-lt"/>
                          <a:ea typeface="Times New Roman"/>
                          <a:cs typeface="Times New Roman"/>
                        </a:rPr>
                        <a:t> 10 years</a:t>
                      </a:r>
                      <a:endParaRPr lang="en-IN" sz="1600" dirty="0">
                        <a:latin typeface="+mn-lt"/>
                        <a:ea typeface="Times New Roman"/>
                        <a:cs typeface="Times New Roman"/>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black"/>
                          </a:solidFill>
                          <a:effectLst/>
                          <a:uLnTx/>
                          <a:uFillTx/>
                          <a:latin typeface="+mn-lt"/>
                          <a:ea typeface="Times New Roman"/>
                          <a:cs typeface="Times New Roman"/>
                        </a:rPr>
                        <a:t>250 USD</a:t>
                      </a:r>
                    </a:p>
                  </a:txBody>
                  <a:tcPr marL="68580" marR="68580" marT="0" marB="0"/>
                </a:tc>
                <a:extLst>
                  <a:ext uri="{0D108BD9-81ED-4DB2-BD59-A6C34878D82A}">
                    <a16:rowId xmlns:a16="http://schemas.microsoft.com/office/drawing/2014/main" xmlns="" val="1491281141"/>
                  </a:ext>
                </a:extLst>
              </a:tr>
              <a:tr h="828129">
                <a:tc>
                  <a:txBody>
                    <a:bodyPr/>
                    <a:lstStyle/>
                    <a:p>
                      <a:pPr>
                        <a:lnSpc>
                          <a:spcPct val="115000"/>
                        </a:lnSpc>
                        <a:spcAft>
                          <a:spcPts val="0"/>
                        </a:spcAft>
                      </a:pPr>
                      <a:r>
                        <a:rPr lang="en-IN" sz="2000" b="0" dirty="0">
                          <a:latin typeface="+mn-lt"/>
                          <a:ea typeface="Times New Roman"/>
                          <a:cs typeface="Times New Roman"/>
                        </a:rPr>
                        <a:t>4.</a:t>
                      </a:r>
                    </a:p>
                  </a:txBody>
                  <a:tcPr marL="68580" marR="68580" marT="0" marB="0"/>
                </a:tc>
                <a:tc>
                  <a:txBody>
                    <a:bodyPr/>
                    <a:lstStyle/>
                    <a:p>
                      <a:pPr algn="just">
                        <a:lnSpc>
                          <a:spcPct val="115000"/>
                        </a:lnSpc>
                        <a:spcAft>
                          <a:spcPts val="0"/>
                        </a:spcAft>
                      </a:pPr>
                      <a:r>
                        <a:rPr lang="en-IN" sz="2000" dirty="0" smtClean="0">
                          <a:solidFill>
                            <a:srgbClr val="000000"/>
                          </a:solidFill>
                          <a:latin typeface="+mn-lt"/>
                          <a:ea typeface="Times New Roman"/>
                          <a:cs typeface="Arial"/>
                        </a:rPr>
                        <a:t>For lifetime</a:t>
                      </a:r>
                      <a:r>
                        <a:rPr lang="en-IN" sz="2000" baseline="0" dirty="0" smtClean="0">
                          <a:solidFill>
                            <a:srgbClr val="000000"/>
                          </a:solidFill>
                          <a:latin typeface="+mn-lt"/>
                          <a:ea typeface="Times New Roman"/>
                          <a:cs typeface="Arial"/>
                        </a:rPr>
                        <a:t> Corporate Membership </a:t>
                      </a:r>
                      <a:endParaRPr lang="en-IN" sz="2000" dirty="0">
                        <a:solidFill>
                          <a:srgbClr val="000000"/>
                        </a:solidFill>
                        <a:latin typeface="+mn-lt"/>
                        <a:ea typeface="Times New Roman"/>
                        <a:cs typeface="Arial"/>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IN" sz="1600" dirty="0" smtClean="0">
                          <a:latin typeface="+mn-lt"/>
                          <a:ea typeface="Times New Roman"/>
                          <a:cs typeface="Times New Roman"/>
                        </a:rPr>
                        <a:t>INR 80,000/- Per</a:t>
                      </a:r>
                      <a:r>
                        <a:rPr lang="en-IN" sz="1600" baseline="0" dirty="0" smtClean="0">
                          <a:latin typeface="+mn-lt"/>
                          <a:ea typeface="Times New Roman"/>
                          <a:cs typeface="Times New Roman"/>
                        </a:rPr>
                        <a:t> Annum</a:t>
                      </a:r>
                      <a:endParaRPr lang="en-IN" sz="1600" dirty="0" smtClean="0">
                        <a:latin typeface="+mn-lt"/>
                        <a:ea typeface="Times New Roman"/>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en-IN" sz="1600" dirty="0">
                        <a:latin typeface="+mn-lt"/>
                        <a:ea typeface="Times New Roman"/>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IN" sz="1600" dirty="0" smtClean="0">
                          <a:latin typeface="+mn-lt"/>
                          <a:ea typeface="Times New Roman"/>
                          <a:cs typeface="Times New Roman"/>
                        </a:rPr>
                        <a:t>1100 USD </a:t>
                      </a:r>
                    </a:p>
                    <a:p>
                      <a:pPr algn="ctr">
                        <a:lnSpc>
                          <a:spcPct val="115000"/>
                        </a:lnSpc>
                        <a:spcAft>
                          <a:spcPts val="0"/>
                        </a:spcAft>
                      </a:pPr>
                      <a:endParaRPr lang="en-IN" sz="1600" dirty="0">
                        <a:latin typeface="+mn-lt"/>
                        <a:ea typeface="Times New Roman"/>
                        <a:cs typeface="Times New Roman"/>
                      </a:endParaRPr>
                    </a:p>
                  </a:txBody>
                  <a:tcPr marL="68580" marR="68580" marT="0" marB="0"/>
                </a:tc>
                <a:extLst>
                  <a:ext uri="{0D108BD9-81ED-4DB2-BD59-A6C34878D82A}">
                    <a16:rowId xmlns:a16="http://schemas.microsoft.com/office/drawing/2014/main" xmlns="" val="10003"/>
                  </a:ext>
                </a:extLst>
              </a:tr>
              <a:tr h="828129">
                <a:tc>
                  <a:txBody>
                    <a:bodyPr/>
                    <a:lstStyle/>
                    <a:p>
                      <a:pPr>
                        <a:lnSpc>
                          <a:spcPct val="115000"/>
                        </a:lnSpc>
                        <a:spcAft>
                          <a:spcPts val="0"/>
                        </a:spcAft>
                      </a:pPr>
                      <a:r>
                        <a:rPr lang="en-IN" sz="2000" b="0" dirty="0">
                          <a:latin typeface="+mn-lt"/>
                          <a:ea typeface="Times New Roman"/>
                          <a:cs typeface="Times New Roman"/>
                        </a:rPr>
                        <a:t>5.</a:t>
                      </a:r>
                    </a:p>
                  </a:txBody>
                  <a:tcPr marL="68580" marR="68580" marT="0" marB="0"/>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IN" sz="2000" dirty="0" smtClean="0">
                          <a:latin typeface="+mn-lt"/>
                          <a:ea typeface="Times New Roman"/>
                          <a:cs typeface="Times New Roman"/>
                        </a:rPr>
                        <a:t>For</a:t>
                      </a:r>
                      <a:r>
                        <a:rPr lang="en-IN" sz="2000" baseline="0" dirty="0" smtClean="0">
                          <a:latin typeface="+mn-lt"/>
                          <a:ea typeface="Times New Roman"/>
                          <a:cs typeface="Times New Roman"/>
                        </a:rPr>
                        <a:t> Annual </a:t>
                      </a:r>
                      <a:r>
                        <a:rPr lang="en-IN" sz="2000" dirty="0" smtClean="0">
                          <a:latin typeface="+mn-lt"/>
                          <a:ea typeface="Times New Roman"/>
                          <a:cs typeface="Times New Roman"/>
                        </a:rPr>
                        <a:t>Corporate Membership</a:t>
                      </a:r>
                      <a:r>
                        <a:rPr lang="en-IN" sz="2000" baseline="0" dirty="0" smtClean="0">
                          <a:latin typeface="+mn-lt"/>
                          <a:ea typeface="Times New Roman"/>
                          <a:cs typeface="Times New Roman"/>
                        </a:rPr>
                        <a:t> </a:t>
                      </a:r>
                      <a:endParaRPr lang="en-IN" sz="2000" dirty="0" smtClean="0">
                        <a:latin typeface="+mn-lt"/>
                        <a:ea typeface="Times New Roman"/>
                        <a:cs typeface="Times New Roman"/>
                      </a:endParaRPr>
                    </a:p>
                    <a:p>
                      <a:pPr algn="just">
                        <a:lnSpc>
                          <a:spcPct val="115000"/>
                        </a:lnSpc>
                        <a:spcAft>
                          <a:spcPts val="0"/>
                        </a:spcAft>
                      </a:pPr>
                      <a:endParaRPr lang="en-IN" sz="2000" dirty="0">
                        <a:solidFill>
                          <a:srgbClr val="000000"/>
                        </a:solidFill>
                        <a:latin typeface="+mn-lt"/>
                        <a:ea typeface="Times New Roman"/>
                        <a:cs typeface="Arial"/>
                      </a:endParaRPr>
                    </a:p>
                  </a:txBody>
                  <a:tcPr marL="68580" marR="68580" marT="0" marB="0"/>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IN" sz="1600" dirty="0" smtClean="0">
                          <a:latin typeface="+mn-lt"/>
                          <a:ea typeface="Times New Roman"/>
                          <a:cs typeface="Times New Roman"/>
                        </a:rPr>
                        <a:t>INR 8,000/- Per</a:t>
                      </a:r>
                      <a:r>
                        <a:rPr lang="en-IN" sz="1600" baseline="0" dirty="0" smtClean="0">
                          <a:latin typeface="+mn-lt"/>
                          <a:ea typeface="Times New Roman"/>
                          <a:cs typeface="Times New Roman"/>
                        </a:rPr>
                        <a:t> Annum</a:t>
                      </a:r>
                      <a:endParaRPr lang="en-IN" sz="1600" dirty="0" smtClean="0">
                        <a:latin typeface="+mn-lt"/>
                        <a:ea typeface="Times New Roman"/>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en-IN" sz="1600" dirty="0">
                        <a:latin typeface="+mn-lt"/>
                        <a:ea typeface="Times New Roman"/>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IN" sz="1600" dirty="0" smtClean="0">
                          <a:latin typeface="+mn-lt"/>
                          <a:ea typeface="Times New Roman"/>
                          <a:cs typeface="Times New Roman"/>
                        </a:rPr>
                        <a:t>110 USD </a:t>
                      </a:r>
                    </a:p>
                    <a:p>
                      <a:pPr algn="ctr">
                        <a:lnSpc>
                          <a:spcPct val="115000"/>
                        </a:lnSpc>
                        <a:spcAft>
                          <a:spcPts val="0"/>
                        </a:spcAft>
                      </a:pPr>
                      <a:endParaRPr lang="en-IN" sz="1600" dirty="0">
                        <a:latin typeface="+mn-lt"/>
                        <a:ea typeface="Times New Roman"/>
                        <a:cs typeface="Times New Roman"/>
                      </a:endParaRPr>
                    </a:p>
                  </a:txBody>
                  <a:tcPr marL="68580" marR="68580" marT="0" marB="0"/>
                </a:tc>
                <a:extLst>
                  <a:ext uri="{0D108BD9-81ED-4DB2-BD59-A6C34878D82A}">
                    <a16:rowId xmlns:a16="http://schemas.microsoft.com/office/drawing/2014/main" xmlns="" val="10004"/>
                  </a:ext>
                </a:extLst>
              </a:tr>
              <a:tr h="841607">
                <a:tc>
                  <a:txBody>
                    <a:bodyPr/>
                    <a:lstStyle/>
                    <a:p>
                      <a:pPr>
                        <a:lnSpc>
                          <a:spcPct val="115000"/>
                        </a:lnSpc>
                        <a:spcAft>
                          <a:spcPts val="0"/>
                        </a:spcAft>
                      </a:pPr>
                      <a:r>
                        <a:rPr lang="en-IN" sz="2000" b="0" dirty="0" smtClean="0">
                          <a:latin typeface="+mn-lt"/>
                          <a:ea typeface="Times New Roman"/>
                          <a:cs typeface="Times New Roman"/>
                        </a:rPr>
                        <a:t>6. </a:t>
                      </a:r>
                      <a:endParaRPr lang="en-IN" sz="2000" b="0" dirty="0">
                        <a:latin typeface="+mn-lt"/>
                        <a:ea typeface="Times New Roman"/>
                        <a:cs typeface="Times New Roman"/>
                      </a:endParaRPr>
                    </a:p>
                  </a:txBody>
                  <a:tcPr marL="68580" marR="68580"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IN" sz="2000" dirty="0" smtClean="0">
                          <a:solidFill>
                            <a:srgbClr val="000000"/>
                          </a:solidFill>
                          <a:latin typeface="+mn-lt"/>
                          <a:ea typeface="Times New Roman"/>
                          <a:cs typeface="Arial"/>
                        </a:rPr>
                        <a:t>For</a:t>
                      </a:r>
                      <a:r>
                        <a:rPr lang="en-IN" sz="2000" baseline="0" dirty="0" smtClean="0">
                          <a:solidFill>
                            <a:srgbClr val="000000"/>
                          </a:solidFill>
                          <a:latin typeface="+mn-lt"/>
                          <a:ea typeface="Times New Roman"/>
                          <a:cs typeface="Arial"/>
                        </a:rPr>
                        <a:t> Junior Membership form (Student)</a:t>
                      </a:r>
                      <a:endParaRPr lang="en-IN" sz="2000" dirty="0" smtClean="0">
                        <a:solidFill>
                          <a:srgbClr val="000000"/>
                        </a:solidFill>
                        <a:latin typeface="+mn-lt"/>
                        <a:ea typeface="Times New Roman"/>
                        <a:cs typeface="Arial"/>
                      </a:endParaRPr>
                    </a:p>
                    <a:p>
                      <a:pPr algn="just">
                        <a:lnSpc>
                          <a:spcPct val="115000"/>
                        </a:lnSpc>
                        <a:spcAft>
                          <a:spcPts val="0"/>
                        </a:spcAft>
                      </a:pPr>
                      <a:endParaRPr lang="en-IN" sz="2000" dirty="0">
                        <a:solidFill>
                          <a:srgbClr val="000000"/>
                        </a:solidFill>
                        <a:latin typeface="+mn-lt"/>
                        <a:ea typeface="Times New Roman"/>
                        <a:cs typeface="Arial"/>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IN" sz="1600" dirty="0" smtClean="0">
                          <a:latin typeface="+mn-lt"/>
                          <a:ea typeface="Times New Roman"/>
                          <a:cs typeface="Times New Roman"/>
                        </a:rPr>
                        <a:t>INR 1500/- Per</a:t>
                      </a:r>
                      <a:r>
                        <a:rPr lang="en-IN" sz="1600" baseline="0" dirty="0" smtClean="0">
                          <a:latin typeface="+mn-lt"/>
                          <a:ea typeface="Times New Roman"/>
                          <a:cs typeface="Times New Roman"/>
                        </a:rPr>
                        <a:t> Annum</a:t>
                      </a:r>
                      <a:endParaRPr lang="en-IN" sz="1600" dirty="0" smtClean="0">
                        <a:latin typeface="+mn-lt"/>
                        <a:ea typeface="Times New Roman"/>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en-IN" sz="1600" dirty="0">
                        <a:latin typeface="+mn-lt"/>
                        <a:ea typeface="Times New Roman"/>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IN" sz="1600" dirty="0" smtClean="0">
                          <a:latin typeface="+mn-lt"/>
                          <a:ea typeface="Times New Roman"/>
                          <a:cs typeface="Times New Roman"/>
                        </a:rPr>
                        <a:t>20 USD </a:t>
                      </a:r>
                    </a:p>
                    <a:p>
                      <a:pPr algn="ctr">
                        <a:lnSpc>
                          <a:spcPct val="115000"/>
                        </a:lnSpc>
                        <a:spcAft>
                          <a:spcPts val="0"/>
                        </a:spcAft>
                      </a:pPr>
                      <a:endParaRPr lang="en-IN" sz="1600" dirty="0">
                        <a:latin typeface="+mn-lt"/>
                        <a:ea typeface="Times New Roman"/>
                        <a:cs typeface="Times New Roman"/>
                      </a:endParaRPr>
                    </a:p>
                  </a:txBody>
                  <a:tcPr marL="68580" marR="68580" marT="0" marB="0"/>
                </a:tc>
              </a:tr>
            </a:tbl>
          </a:graphicData>
        </a:graphic>
      </p:graphicFrame>
      <p:pic>
        <p:nvPicPr>
          <p:cNvPr id="12" name="Picture 2">
            <a:extLst>
              <a:ext uri="{FF2B5EF4-FFF2-40B4-BE49-F238E27FC236}">
                <a16:creationId xmlns:a16="http://schemas.microsoft.com/office/drawing/2014/main" xmlns="" id="{365BCF0D-1409-49B9-9CD3-C85F3503A71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p:blipFill>
        <p:spPr bwMode="auto">
          <a:xfrm>
            <a:off x="10691802" y="0"/>
            <a:ext cx="1500198" cy="702068"/>
          </a:xfrm>
          <a:prstGeom prst="rect">
            <a:avLst/>
          </a:prstGeom>
          <a:noFill/>
        </p:spPr>
      </p:pic>
      <p:sp>
        <p:nvSpPr>
          <p:cNvPr id="10" name="TextBox 9">
            <a:extLst>
              <a:ext uri="{FF2B5EF4-FFF2-40B4-BE49-F238E27FC236}">
                <a16:creationId xmlns:a16="http://schemas.microsoft.com/office/drawing/2014/main" xmlns="" id="{58CE7816-E072-47D9-AF02-41D3A5259AF6}"/>
              </a:ext>
            </a:extLst>
          </p:cNvPr>
          <p:cNvSpPr txBox="1"/>
          <p:nvPr/>
        </p:nvSpPr>
        <p:spPr>
          <a:xfrm>
            <a:off x="1981200" y="6299199"/>
            <a:ext cx="8242252" cy="523220"/>
          </a:xfrm>
          <a:prstGeom prst="rect">
            <a:avLst/>
          </a:prstGeom>
          <a:noFill/>
        </p:spPr>
        <p:txBody>
          <a:bodyPr wrap="square">
            <a:spAutoFit/>
          </a:bodyPr>
          <a:lstStyle/>
          <a:p>
            <a:pPr algn="ctr"/>
            <a:r>
              <a:rPr lang="en-US" sz="1400" dirty="0">
                <a:latin typeface="Baskerville Old Face" panose="02020602080505020303" pitchFamily="18" charset="0"/>
              </a:rPr>
              <a:t>*The contribution received will be used for maintaining the arbitration center and for providing facilities for speedy, fair &amp; impartial resolution of disputes in energy sector without causing unnecessary delay or expense. </a:t>
            </a:r>
            <a:endParaRPr lang="en-IN" sz="1400" dirty="0"/>
          </a:p>
        </p:txBody>
      </p:sp>
      <p:pic>
        <p:nvPicPr>
          <p:cNvPr id="4" name="Picture 3">
            <a:extLst>
              <a:ext uri="{FF2B5EF4-FFF2-40B4-BE49-F238E27FC236}">
                <a16:creationId xmlns:a16="http://schemas.microsoft.com/office/drawing/2014/main" xmlns="" id="{8DB04873-5E82-468B-93E7-A738FD606E12}"/>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19301" r="10432" b="18257"/>
          <a:stretch/>
        </p:blipFill>
        <p:spPr>
          <a:xfrm>
            <a:off x="0" y="0"/>
            <a:ext cx="1812896" cy="874644"/>
          </a:xfrm>
          <a:prstGeom prst="rect">
            <a:avLst/>
          </a:prstGeom>
        </p:spPr>
      </p:pic>
      <p:sp>
        <p:nvSpPr>
          <p:cNvPr id="9" name="Footer Placeholder 8"/>
          <p:cNvSpPr>
            <a:spLocks noGrp="1"/>
          </p:cNvSpPr>
          <p:nvPr>
            <p:ph type="ftr" sz="quarter" idx="11"/>
          </p:nvPr>
        </p:nvSpPr>
        <p:spPr>
          <a:xfrm>
            <a:off x="0" y="6356351"/>
            <a:ext cx="8026400" cy="365125"/>
          </a:xfrm>
        </p:spPr>
        <p:txBody>
          <a:bodyPr/>
          <a:lstStyle/>
          <a:p>
            <a:r>
              <a:rPr lang="en-IN" b="1" dirty="0" smtClean="0">
                <a:solidFill>
                  <a:schemeClr val="tx1"/>
                </a:solidFill>
              </a:rPr>
              <a:t>www.dgef.com</a:t>
            </a:r>
            <a:r>
              <a:rPr lang="en-IN" dirty="0" smtClean="0">
                <a:solidFill>
                  <a:schemeClr val="tx1"/>
                </a:solidFill>
              </a:rPr>
              <a:t> </a:t>
            </a:r>
            <a:endParaRPr lang="en-IN"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702068"/>
          </a:xfrm>
        </p:spPr>
        <p:txBody>
          <a:bodyPr>
            <a:noAutofit/>
          </a:bodyPr>
          <a:lstStyle/>
          <a:p>
            <a:pPr algn="ctr"/>
            <a:r>
              <a:rPr lang="en-IN" b="1" dirty="0">
                <a:solidFill>
                  <a:schemeClr val="tx2">
                    <a:lumMod val="50000"/>
                  </a:schemeClr>
                </a:solidFill>
              </a:rPr>
              <a:t>How </a:t>
            </a:r>
            <a:r>
              <a:rPr lang="en-IN" b="1" dirty="0" smtClean="0">
                <a:solidFill>
                  <a:schemeClr val="tx2">
                    <a:lumMod val="50000"/>
                  </a:schemeClr>
                </a:solidFill>
              </a:rPr>
              <a:t>to  </a:t>
            </a:r>
            <a:r>
              <a:rPr lang="en-IN" b="1" dirty="0">
                <a:solidFill>
                  <a:schemeClr val="tx2">
                    <a:lumMod val="50000"/>
                  </a:schemeClr>
                </a:solidFill>
              </a:rPr>
              <a:t>pay?</a:t>
            </a:r>
            <a:endParaRPr lang="en-IN" dirty="0">
              <a:solidFill>
                <a:schemeClr val="tx2">
                  <a:lumMod val="50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345317899"/>
              </p:ext>
            </p:extLst>
          </p:nvPr>
        </p:nvGraphicFramePr>
        <p:xfrm>
          <a:off x="1846916" y="1406156"/>
          <a:ext cx="8229600" cy="4836599"/>
        </p:xfrm>
        <a:graphic>
          <a:graphicData uri="http://schemas.openxmlformats.org/drawingml/2006/table">
            <a:tbl>
              <a:tblPr firstRow="1" bandRow="1">
                <a:tableStyleId>{5C22544A-7EE6-4342-B048-85BDC9FD1C3A}</a:tableStyleId>
              </a:tblPr>
              <a:tblGrid>
                <a:gridCol w="828652">
                  <a:extLst>
                    <a:ext uri="{9D8B030D-6E8A-4147-A177-3AD203B41FA5}">
                      <a16:colId xmlns:a16="http://schemas.microsoft.com/office/drawing/2014/main" xmlns="" val="20000"/>
                    </a:ext>
                  </a:extLst>
                </a:gridCol>
                <a:gridCol w="3357586">
                  <a:extLst>
                    <a:ext uri="{9D8B030D-6E8A-4147-A177-3AD203B41FA5}">
                      <a16:colId xmlns:a16="http://schemas.microsoft.com/office/drawing/2014/main" xmlns="" val="20001"/>
                    </a:ext>
                  </a:extLst>
                </a:gridCol>
                <a:gridCol w="4043362">
                  <a:extLst>
                    <a:ext uri="{9D8B030D-6E8A-4147-A177-3AD203B41FA5}">
                      <a16:colId xmlns:a16="http://schemas.microsoft.com/office/drawing/2014/main" xmlns="" val="20002"/>
                    </a:ext>
                  </a:extLst>
                </a:gridCol>
              </a:tblGrid>
              <a:tr h="431523">
                <a:tc>
                  <a:txBody>
                    <a:bodyPr/>
                    <a:lstStyle/>
                    <a:p>
                      <a:pPr algn="ctr">
                        <a:lnSpc>
                          <a:spcPct val="115000"/>
                        </a:lnSpc>
                        <a:spcAft>
                          <a:spcPts val="1000"/>
                        </a:spcAft>
                      </a:pPr>
                      <a:r>
                        <a:rPr lang="en-IN" sz="1200" b="1" dirty="0" err="1">
                          <a:latin typeface="Bookman Old Style"/>
                          <a:ea typeface="Times New Roman"/>
                          <a:cs typeface="Times New Roman"/>
                        </a:rPr>
                        <a:t>S.No</a:t>
                      </a:r>
                      <a:r>
                        <a:rPr lang="en-IN" sz="1200" b="1" dirty="0">
                          <a:latin typeface="Bookman Old Style"/>
                          <a:ea typeface="Times New Roman"/>
                          <a:cs typeface="Times New Roman"/>
                        </a:rPr>
                        <a:t>.</a:t>
                      </a:r>
                      <a:endParaRPr lang="en-IN" sz="1100" dirty="0">
                        <a:latin typeface="Calibri"/>
                        <a:ea typeface="Times New Roman"/>
                        <a:cs typeface="Times New Roman"/>
                      </a:endParaRPr>
                    </a:p>
                  </a:txBody>
                  <a:tcPr marL="68580" marR="68580" marT="0" marB="0"/>
                </a:tc>
                <a:tc>
                  <a:txBody>
                    <a:bodyPr/>
                    <a:lstStyle/>
                    <a:p>
                      <a:pPr>
                        <a:lnSpc>
                          <a:spcPct val="115000"/>
                        </a:lnSpc>
                        <a:spcAft>
                          <a:spcPts val="1000"/>
                        </a:spcAft>
                      </a:pPr>
                      <a:r>
                        <a:rPr lang="en-IN" sz="1200" b="1">
                          <a:latin typeface="Bookman Old Style"/>
                          <a:ea typeface="Times New Roman"/>
                          <a:cs typeface="Times New Roman"/>
                        </a:rPr>
                        <a:t>MODE OF PAYMENTS</a:t>
                      </a:r>
                      <a:endParaRPr lang="en-IN" sz="1100">
                        <a:latin typeface="Calibri"/>
                        <a:ea typeface="Times New Roman"/>
                        <a:cs typeface="Times New Roman"/>
                      </a:endParaRPr>
                    </a:p>
                  </a:txBody>
                  <a:tcPr marL="68580" marR="68580" marT="0" marB="0"/>
                </a:tc>
                <a:tc>
                  <a:txBody>
                    <a:bodyPr/>
                    <a:lstStyle/>
                    <a:p>
                      <a:pPr algn="ctr">
                        <a:lnSpc>
                          <a:spcPct val="115000"/>
                        </a:lnSpc>
                        <a:spcAft>
                          <a:spcPts val="1000"/>
                        </a:spcAft>
                      </a:pPr>
                      <a:r>
                        <a:rPr lang="en-IN" sz="1200" b="1">
                          <a:latin typeface="Bookman Old Style"/>
                          <a:ea typeface="Times New Roman"/>
                          <a:cs typeface="Times New Roman"/>
                        </a:rPr>
                        <a:t>DETAILS</a:t>
                      </a:r>
                      <a:endParaRPr lang="en-IN" sz="1100">
                        <a:latin typeface="Calibri"/>
                        <a:ea typeface="Times New Roman"/>
                        <a:cs typeface="Times New Roman"/>
                      </a:endParaRPr>
                    </a:p>
                  </a:txBody>
                  <a:tcPr marL="68580" marR="68580" marT="0" marB="0"/>
                </a:tc>
                <a:extLst>
                  <a:ext uri="{0D108BD9-81ED-4DB2-BD59-A6C34878D82A}">
                    <a16:rowId xmlns:a16="http://schemas.microsoft.com/office/drawing/2014/main" xmlns="" val="10000"/>
                  </a:ext>
                </a:extLst>
              </a:tr>
              <a:tr h="1468358">
                <a:tc>
                  <a:txBody>
                    <a:bodyPr/>
                    <a:lstStyle/>
                    <a:p>
                      <a:pPr>
                        <a:lnSpc>
                          <a:spcPct val="115000"/>
                        </a:lnSpc>
                        <a:spcAft>
                          <a:spcPts val="0"/>
                        </a:spcAft>
                      </a:pPr>
                      <a:r>
                        <a:rPr lang="en-IN" sz="1200" dirty="0">
                          <a:latin typeface="Bookman Old Style"/>
                          <a:ea typeface="Times New Roman"/>
                          <a:cs typeface="Times New Roman"/>
                        </a:rPr>
                        <a:t>1.</a:t>
                      </a:r>
                      <a:endParaRPr lang="en-IN" sz="1100" dirty="0">
                        <a:latin typeface="Calibri"/>
                        <a:ea typeface="Times New Roman"/>
                        <a:cs typeface="Times New Roman"/>
                      </a:endParaRPr>
                    </a:p>
                  </a:txBody>
                  <a:tcPr marL="68580" marR="68580" marT="0" marB="0"/>
                </a:tc>
                <a:tc>
                  <a:txBody>
                    <a:bodyPr/>
                    <a:lstStyle/>
                    <a:p>
                      <a:pPr>
                        <a:lnSpc>
                          <a:spcPct val="115000"/>
                        </a:lnSpc>
                        <a:spcAft>
                          <a:spcPts val="0"/>
                        </a:spcAft>
                      </a:pPr>
                      <a:r>
                        <a:rPr lang="en-IN" sz="1600" b="1" dirty="0">
                          <a:solidFill>
                            <a:schemeClr val="tx1"/>
                          </a:solidFill>
                          <a:latin typeface="Bookman Old Style"/>
                          <a:ea typeface="Times New Roman"/>
                          <a:cs typeface="Times New Roman"/>
                        </a:rPr>
                        <a:t>BY RTGS/NEFT/ BY INTERNATIONAL TRANSFER</a:t>
                      </a:r>
                      <a:endParaRPr lang="en-IN" sz="1400" dirty="0">
                        <a:solidFill>
                          <a:schemeClr val="tx1"/>
                        </a:solidFill>
                        <a:latin typeface="Calibri"/>
                        <a:ea typeface="Times New Roman"/>
                        <a:cs typeface="Times New Roman"/>
                      </a:endParaRPr>
                    </a:p>
                  </a:txBody>
                  <a:tcPr marL="68580" marR="68580" marT="0" marB="0"/>
                </a:tc>
                <a:tc>
                  <a:txBody>
                    <a:bodyPr/>
                    <a:lstStyle/>
                    <a:p>
                      <a:pPr algn="just">
                        <a:lnSpc>
                          <a:spcPct val="115000"/>
                        </a:lnSpc>
                        <a:spcAft>
                          <a:spcPts val="0"/>
                        </a:spcAft>
                      </a:pPr>
                      <a:r>
                        <a:rPr lang="en-IN" sz="1200" dirty="0">
                          <a:latin typeface="Bookman Old Style"/>
                          <a:ea typeface="Times New Roman"/>
                          <a:cs typeface="Times New Roman"/>
                        </a:rPr>
                        <a:t>Dr. </a:t>
                      </a:r>
                      <a:r>
                        <a:rPr lang="en-IN" sz="1200" dirty="0" err="1">
                          <a:latin typeface="Bookman Old Style"/>
                          <a:ea typeface="Times New Roman"/>
                          <a:cs typeface="Times New Roman"/>
                        </a:rPr>
                        <a:t>Gopal</a:t>
                      </a:r>
                      <a:r>
                        <a:rPr lang="en-IN" sz="1200" dirty="0">
                          <a:latin typeface="Bookman Old Style"/>
                          <a:ea typeface="Times New Roman"/>
                          <a:cs typeface="Times New Roman"/>
                        </a:rPr>
                        <a:t> Energy Foundation, A/c No. 50200021957252, HDFC Bank, Branch Address- PLOT NO.-9, H &amp; J BLOCK, LOCAL SHOPPING CENTRE, SARITA VIHAR, NEW DELHI-110076, MICR Code-110240072, IFSC Code- HDFC0000480, Swift Code-HDFCINBBDEL</a:t>
                      </a:r>
                      <a:endParaRPr lang="en-IN" sz="1100" dirty="0">
                        <a:latin typeface="Calibri"/>
                        <a:ea typeface="Times New Roman"/>
                        <a:cs typeface="Times New Roman"/>
                      </a:endParaRPr>
                    </a:p>
                  </a:txBody>
                  <a:tcPr marL="68580" marR="68580" marT="0" marB="0"/>
                </a:tc>
                <a:extLst>
                  <a:ext uri="{0D108BD9-81ED-4DB2-BD59-A6C34878D82A}">
                    <a16:rowId xmlns:a16="http://schemas.microsoft.com/office/drawing/2014/main" xmlns="" val="10001"/>
                  </a:ext>
                </a:extLst>
              </a:tr>
              <a:tr h="734180">
                <a:tc>
                  <a:txBody>
                    <a:bodyPr/>
                    <a:lstStyle/>
                    <a:p>
                      <a:pPr>
                        <a:lnSpc>
                          <a:spcPct val="115000"/>
                        </a:lnSpc>
                        <a:spcAft>
                          <a:spcPts val="0"/>
                        </a:spcAft>
                      </a:pPr>
                      <a:r>
                        <a:rPr lang="en-IN" sz="1200">
                          <a:latin typeface="Bookman Old Style"/>
                          <a:ea typeface="Times New Roman"/>
                          <a:cs typeface="Times New Roman"/>
                        </a:rPr>
                        <a:t>2.</a:t>
                      </a:r>
                      <a:endParaRPr lang="en-IN" sz="1100">
                        <a:latin typeface="Calibri"/>
                        <a:ea typeface="Times New Roman"/>
                        <a:cs typeface="Times New Roman"/>
                      </a:endParaRPr>
                    </a:p>
                  </a:txBody>
                  <a:tcPr marL="68580" marR="68580" marT="0" marB="0"/>
                </a:tc>
                <a:tc>
                  <a:txBody>
                    <a:bodyPr/>
                    <a:lstStyle/>
                    <a:p>
                      <a:pPr>
                        <a:lnSpc>
                          <a:spcPct val="115000"/>
                        </a:lnSpc>
                        <a:spcAft>
                          <a:spcPts val="0"/>
                        </a:spcAft>
                      </a:pPr>
                      <a:r>
                        <a:rPr lang="en-IN" sz="1600" b="1" dirty="0">
                          <a:solidFill>
                            <a:schemeClr val="tx1"/>
                          </a:solidFill>
                          <a:latin typeface="Bookman Old Style"/>
                          <a:ea typeface="Times New Roman"/>
                          <a:cs typeface="Times New Roman"/>
                        </a:rPr>
                        <a:t>BY ECS/CASH DEPOSIT</a:t>
                      </a:r>
                      <a:endParaRPr lang="en-IN" sz="1100" dirty="0">
                        <a:solidFill>
                          <a:schemeClr val="tx1"/>
                        </a:solidFill>
                        <a:latin typeface="Calibri"/>
                        <a:ea typeface="Times New Roman"/>
                        <a:cs typeface="Times New Roman"/>
                      </a:endParaRPr>
                    </a:p>
                  </a:txBody>
                  <a:tcPr marL="68580" marR="68580" marT="0" marB="0"/>
                </a:tc>
                <a:tc>
                  <a:txBody>
                    <a:bodyPr/>
                    <a:lstStyle/>
                    <a:p>
                      <a:pPr algn="just">
                        <a:lnSpc>
                          <a:spcPct val="115000"/>
                        </a:lnSpc>
                        <a:spcAft>
                          <a:spcPts val="0"/>
                        </a:spcAft>
                      </a:pPr>
                      <a:r>
                        <a:rPr lang="en-IN" sz="1200" b="1">
                          <a:latin typeface="Bookman Old Style"/>
                          <a:ea typeface="Times New Roman"/>
                          <a:cs typeface="Times New Roman"/>
                        </a:rPr>
                        <a:t>Deposit cash at any Branch of HDFC across the India in favor of:-Dr. Gopal Energy Foundation, A/c No. 50200021957252</a:t>
                      </a:r>
                      <a:endParaRPr lang="en-IN" sz="1100">
                        <a:latin typeface="Calibri"/>
                        <a:ea typeface="Times New Roman"/>
                        <a:cs typeface="Times New Roman"/>
                      </a:endParaRPr>
                    </a:p>
                  </a:txBody>
                  <a:tcPr marL="68580" marR="68580" marT="0" marB="0"/>
                </a:tc>
                <a:extLst>
                  <a:ext uri="{0D108BD9-81ED-4DB2-BD59-A6C34878D82A}">
                    <a16:rowId xmlns:a16="http://schemas.microsoft.com/office/drawing/2014/main" xmlns="" val="10002"/>
                  </a:ext>
                </a:extLst>
              </a:tr>
              <a:tr h="734180">
                <a:tc>
                  <a:txBody>
                    <a:bodyPr/>
                    <a:lstStyle/>
                    <a:p>
                      <a:pPr>
                        <a:lnSpc>
                          <a:spcPct val="115000"/>
                        </a:lnSpc>
                        <a:spcAft>
                          <a:spcPts val="0"/>
                        </a:spcAft>
                      </a:pPr>
                      <a:r>
                        <a:rPr lang="en-IN" sz="1200">
                          <a:latin typeface="Bookman Old Style"/>
                          <a:ea typeface="Times New Roman"/>
                          <a:cs typeface="Times New Roman"/>
                        </a:rPr>
                        <a:t>3.</a:t>
                      </a:r>
                      <a:endParaRPr lang="en-IN" sz="1100">
                        <a:latin typeface="Calibri"/>
                        <a:ea typeface="Times New Roman"/>
                        <a:cs typeface="Times New Roman"/>
                      </a:endParaRPr>
                    </a:p>
                  </a:txBody>
                  <a:tcPr marL="68580" marR="68580" marT="0" marB="0"/>
                </a:tc>
                <a:tc>
                  <a:txBody>
                    <a:bodyPr/>
                    <a:lstStyle/>
                    <a:p>
                      <a:pPr>
                        <a:lnSpc>
                          <a:spcPct val="115000"/>
                        </a:lnSpc>
                        <a:spcAft>
                          <a:spcPts val="0"/>
                        </a:spcAft>
                      </a:pPr>
                      <a:r>
                        <a:rPr lang="en-IN" sz="1600" b="1" dirty="0">
                          <a:solidFill>
                            <a:schemeClr val="tx1"/>
                          </a:solidFill>
                          <a:latin typeface="Bookman Old Style"/>
                          <a:ea typeface="Times New Roman"/>
                          <a:cs typeface="Times New Roman"/>
                        </a:rPr>
                        <a:t>BY DEMAND DRAFT/CHEQUE</a:t>
                      </a:r>
                      <a:endParaRPr lang="en-IN" sz="1100" dirty="0">
                        <a:solidFill>
                          <a:schemeClr val="tx1"/>
                        </a:solidFill>
                        <a:latin typeface="Calibri"/>
                        <a:ea typeface="Times New Roman"/>
                        <a:cs typeface="Times New Roman"/>
                      </a:endParaRPr>
                    </a:p>
                  </a:txBody>
                  <a:tcPr marL="68580" marR="68580" marT="0" marB="0"/>
                </a:tc>
                <a:tc>
                  <a:txBody>
                    <a:bodyPr/>
                    <a:lstStyle/>
                    <a:p>
                      <a:pPr algn="just">
                        <a:lnSpc>
                          <a:spcPct val="115000"/>
                        </a:lnSpc>
                        <a:spcAft>
                          <a:spcPts val="0"/>
                        </a:spcAft>
                      </a:pPr>
                      <a:r>
                        <a:rPr lang="en-IN" sz="1200">
                          <a:latin typeface="Bookman Old Style"/>
                          <a:ea typeface="Times New Roman"/>
                          <a:cs typeface="Times New Roman"/>
                        </a:rPr>
                        <a:t>The payment (Cheque / DD) should be drawn in favour of Dr. Gopal Energy Foundation, payable at New Delhi.</a:t>
                      </a:r>
                      <a:endParaRPr lang="en-IN" sz="1100">
                        <a:latin typeface="Calibri"/>
                        <a:ea typeface="Times New Roman"/>
                        <a:cs typeface="Times New Roman"/>
                      </a:endParaRPr>
                    </a:p>
                  </a:txBody>
                  <a:tcPr marL="68580" marR="68580" marT="0" marB="0"/>
                </a:tc>
                <a:extLst>
                  <a:ext uri="{0D108BD9-81ED-4DB2-BD59-A6C34878D82A}">
                    <a16:rowId xmlns:a16="http://schemas.microsoft.com/office/drawing/2014/main" xmlns="" val="10003"/>
                  </a:ext>
                </a:extLst>
              </a:tr>
              <a:tr h="978906">
                <a:tc>
                  <a:txBody>
                    <a:bodyPr/>
                    <a:lstStyle/>
                    <a:p>
                      <a:pPr>
                        <a:lnSpc>
                          <a:spcPct val="115000"/>
                        </a:lnSpc>
                        <a:spcAft>
                          <a:spcPts val="0"/>
                        </a:spcAft>
                      </a:pPr>
                      <a:r>
                        <a:rPr lang="en-IN" sz="1200" dirty="0">
                          <a:latin typeface="Bookman Old Style"/>
                          <a:ea typeface="Times New Roman"/>
                          <a:cs typeface="Times New Roman"/>
                        </a:rPr>
                        <a:t>4.</a:t>
                      </a:r>
                      <a:endParaRPr lang="en-IN" sz="1100" dirty="0">
                        <a:latin typeface="Calibri"/>
                        <a:ea typeface="Times New Roman"/>
                        <a:cs typeface="Times New Roman"/>
                      </a:endParaRPr>
                    </a:p>
                  </a:txBody>
                  <a:tcPr marL="68580" marR="68580" marT="0" marB="0"/>
                </a:tc>
                <a:tc>
                  <a:txBody>
                    <a:bodyPr/>
                    <a:lstStyle/>
                    <a:p>
                      <a:pPr>
                        <a:lnSpc>
                          <a:spcPct val="115000"/>
                        </a:lnSpc>
                        <a:spcAft>
                          <a:spcPts val="0"/>
                        </a:spcAft>
                      </a:pPr>
                      <a:r>
                        <a:rPr lang="en-IN" sz="1600" b="1" dirty="0">
                          <a:solidFill>
                            <a:schemeClr val="tx1"/>
                          </a:solidFill>
                          <a:latin typeface="Bookman Old Style"/>
                          <a:ea typeface="Times New Roman"/>
                          <a:cs typeface="Times New Roman"/>
                        </a:rPr>
                        <a:t>BY CREDIT CARD/ DEBIT CARD</a:t>
                      </a:r>
                      <a:endParaRPr lang="en-IN" sz="1100" dirty="0">
                        <a:solidFill>
                          <a:schemeClr val="tx1"/>
                        </a:solidFill>
                        <a:latin typeface="Calibri"/>
                        <a:ea typeface="Times New Roman"/>
                        <a:cs typeface="Times New Roman"/>
                      </a:endParaRPr>
                    </a:p>
                  </a:txBody>
                  <a:tcPr marL="68580" marR="68580" marT="0" marB="0"/>
                </a:tc>
                <a:tc>
                  <a:txBody>
                    <a:bodyPr/>
                    <a:lstStyle/>
                    <a:p>
                      <a:pPr algn="just">
                        <a:lnSpc>
                          <a:spcPct val="115000"/>
                        </a:lnSpc>
                        <a:spcAft>
                          <a:spcPts val="0"/>
                        </a:spcAft>
                      </a:pPr>
                      <a:r>
                        <a:rPr lang="en-IN" sz="1200" b="1" dirty="0">
                          <a:latin typeface="Bookman Old Style"/>
                          <a:ea typeface="Times New Roman"/>
                          <a:cs typeface="Times New Roman"/>
                        </a:rPr>
                        <a:t>Swapping Machine Available at New Delhi Office</a:t>
                      </a:r>
                      <a:r>
                        <a:rPr lang="en-IN" sz="1200" dirty="0">
                          <a:latin typeface="Bookman Old Style"/>
                          <a:ea typeface="Times New Roman"/>
                          <a:cs typeface="Times New Roman"/>
                        </a:rPr>
                        <a:t>- Dr. </a:t>
                      </a:r>
                      <a:r>
                        <a:rPr lang="en-IN" sz="1200" dirty="0" err="1">
                          <a:latin typeface="Bookman Old Style"/>
                          <a:ea typeface="Times New Roman"/>
                          <a:cs typeface="Times New Roman"/>
                        </a:rPr>
                        <a:t>Gopal</a:t>
                      </a:r>
                      <a:r>
                        <a:rPr lang="en-IN" sz="1200" dirty="0">
                          <a:latin typeface="Bookman Old Style"/>
                          <a:ea typeface="Times New Roman"/>
                          <a:cs typeface="Times New Roman"/>
                        </a:rPr>
                        <a:t> Energy Foundation, JA-121, 1</a:t>
                      </a:r>
                      <a:r>
                        <a:rPr lang="en-IN" sz="1200" baseline="30000" dirty="0">
                          <a:latin typeface="Bookman Old Style"/>
                          <a:ea typeface="Times New Roman"/>
                          <a:cs typeface="Times New Roman"/>
                        </a:rPr>
                        <a:t>st</a:t>
                      </a:r>
                      <a:r>
                        <a:rPr lang="en-IN" sz="1200" dirty="0">
                          <a:latin typeface="Bookman Old Style"/>
                          <a:ea typeface="Times New Roman"/>
                          <a:cs typeface="Times New Roman"/>
                        </a:rPr>
                        <a:t> Floor, DLF Tower-A, </a:t>
                      </a:r>
                      <a:r>
                        <a:rPr lang="en-IN" sz="1200" dirty="0" err="1">
                          <a:latin typeface="Bookman Old Style"/>
                          <a:ea typeface="Times New Roman"/>
                          <a:cs typeface="Times New Roman"/>
                        </a:rPr>
                        <a:t>Jasola</a:t>
                      </a:r>
                      <a:r>
                        <a:rPr lang="en-IN" sz="1200" dirty="0">
                          <a:latin typeface="Bookman Old Style"/>
                          <a:ea typeface="Times New Roman"/>
                          <a:cs typeface="Times New Roman"/>
                        </a:rPr>
                        <a:t> District Centre, New Delhi-110025</a:t>
                      </a:r>
                      <a:endParaRPr lang="en-IN" sz="1100" dirty="0">
                        <a:latin typeface="Calibri"/>
                        <a:ea typeface="Times New Roman"/>
                        <a:cs typeface="Times New Roman"/>
                      </a:endParaRPr>
                    </a:p>
                  </a:txBody>
                  <a:tcPr marL="68580" marR="68580" marT="0" marB="0"/>
                </a:tc>
                <a:extLst>
                  <a:ext uri="{0D108BD9-81ED-4DB2-BD59-A6C34878D82A}">
                    <a16:rowId xmlns:a16="http://schemas.microsoft.com/office/drawing/2014/main" xmlns="" val="10004"/>
                  </a:ext>
                </a:extLst>
              </a:tr>
              <a:tr h="489452">
                <a:tc>
                  <a:txBody>
                    <a:bodyPr/>
                    <a:lstStyle/>
                    <a:p>
                      <a:pPr>
                        <a:lnSpc>
                          <a:spcPct val="115000"/>
                        </a:lnSpc>
                        <a:spcAft>
                          <a:spcPts val="0"/>
                        </a:spcAft>
                      </a:pPr>
                      <a:r>
                        <a:rPr lang="en-IN" sz="1200" dirty="0">
                          <a:latin typeface="Bookman Old Style"/>
                          <a:ea typeface="Times New Roman"/>
                          <a:cs typeface="Times New Roman"/>
                        </a:rPr>
                        <a:t>6.</a:t>
                      </a:r>
                      <a:endParaRPr lang="en-IN" sz="1100" dirty="0">
                        <a:latin typeface="Calibri"/>
                        <a:ea typeface="Times New Roman"/>
                        <a:cs typeface="Times New Roman"/>
                      </a:endParaRPr>
                    </a:p>
                  </a:txBody>
                  <a:tcPr marL="68580" marR="68580" marT="0" marB="0"/>
                </a:tc>
                <a:tc>
                  <a:txBody>
                    <a:bodyPr/>
                    <a:lstStyle/>
                    <a:p>
                      <a:pPr>
                        <a:lnSpc>
                          <a:spcPct val="115000"/>
                        </a:lnSpc>
                        <a:spcAft>
                          <a:spcPts val="0"/>
                        </a:spcAft>
                      </a:pPr>
                      <a:r>
                        <a:rPr lang="en-IN" sz="1600" b="1" dirty="0">
                          <a:solidFill>
                            <a:schemeClr val="tx1"/>
                          </a:solidFill>
                          <a:latin typeface="Bookman Old Style"/>
                          <a:ea typeface="Times New Roman"/>
                          <a:cs typeface="Times New Roman"/>
                        </a:rPr>
                        <a:t>BY PAYMENTS GATEWAY</a:t>
                      </a:r>
                      <a:endParaRPr lang="en-IN" sz="1100" dirty="0">
                        <a:solidFill>
                          <a:schemeClr val="tx1"/>
                        </a:solidFill>
                        <a:latin typeface="Calibri"/>
                        <a:ea typeface="Times New Roman"/>
                        <a:cs typeface="Times New Roman"/>
                      </a:endParaRPr>
                    </a:p>
                  </a:txBody>
                  <a:tcPr marL="68580" marR="68580" marT="0" marB="0"/>
                </a:tc>
                <a:tc>
                  <a:txBody>
                    <a:bodyPr/>
                    <a:lstStyle/>
                    <a:p>
                      <a:pPr>
                        <a:lnSpc>
                          <a:spcPct val="115000"/>
                        </a:lnSpc>
                        <a:spcAft>
                          <a:spcPts val="0"/>
                        </a:spcAft>
                      </a:pPr>
                      <a:r>
                        <a:rPr lang="en-IN" sz="1200" b="1" dirty="0">
                          <a:latin typeface="Bookman Old Style"/>
                          <a:ea typeface="Times New Roman"/>
                          <a:cs typeface="Times New Roman"/>
                        </a:rPr>
                        <a:t>Pay online through link</a:t>
                      </a:r>
                      <a:r>
                        <a:rPr lang="en-IN" sz="1200" dirty="0">
                          <a:latin typeface="Bookman Old Style"/>
                          <a:ea typeface="Times New Roman"/>
                          <a:cs typeface="Times New Roman"/>
                        </a:rPr>
                        <a:t>-http://www.dgef.in/payment</a:t>
                      </a:r>
                      <a:endParaRPr lang="en-IN" sz="1100" dirty="0">
                        <a:latin typeface="Calibri"/>
                        <a:ea typeface="Times New Roman"/>
                        <a:cs typeface="Times New Roman"/>
                      </a:endParaRPr>
                    </a:p>
                  </a:txBody>
                  <a:tcPr marL="68580" marR="68580" marT="0" marB="0"/>
                </a:tc>
                <a:extLst>
                  <a:ext uri="{0D108BD9-81ED-4DB2-BD59-A6C34878D82A}">
                    <a16:rowId xmlns:a16="http://schemas.microsoft.com/office/drawing/2014/main" xmlns="" val="10005"/>
                  </a:ext>
                </a:extLst>
              </a:tr>
            </a:tbl>
          </a:graphicData>
        </a:graphic>
      </p:graphicFrame>
      <p:pic>
        <p:nvPicPr>
          <p:cNvPr id="3" name="Picture 2">
            <a:extLst>
              <a:ext uri="{FF2B5EF4-FFF2-40B4-BE49-F238E27FC236}">
                <a16:creationId xmlns:a16="http://schemas.microsoft.com/office/drawing/2014/main" xmlns="" id="{A39E2AF0-ECD3-49D5-A236-291FF8CA173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p:blipFill>
        <p:spPr bwMode="auto">
          <a:xfrm>
            <a:off x="10691802" y="2020"/>
            <a:ext cx="1500198" cy="702068"/>
          </a:xfrm>
          <a:prstGeom prst="rect">
            <a:avLst/>
          </a:prstGeom>
          <a:noFill/>
        </p:spPr>
      </p:pic>
      <p:pic>
        <p:nvPicPr>
          <p:cNvPr id="4" name="Picture 3">
            <a:extLst>
              <a:ext uri="{FF2B5EF4-FFF2-40B4-BE49-F238E27FC236}">
                <a16:creationId xmlns:a16="http://schemas.microsoft.com/office/drawing/2014/main" xmlns="" id="{CC06E993-1F73-44C8-AA19-1CF5959DD3EA}"/>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19301" r="10432" b="18257"/>
          <a:stretch/>
        </p:blipFill>
        <p:spPr>
          <a:xfrm>
            <a:off x="0" y="0"/>
            <a:ext cx="1812896" cy="874644"/>
          </a:xfrm>
          <a:prstGeom prst="rect">
            <a:avLst/>
          </a:prstGeom>
        </p:spPr>
      </p:pic>
      <p:sp>
        <p:nvSpPr>
          <p:cNvPr id="8" name="Footer Placeholder 7"/>
          <p:cNvSpPr>
            <a:spLocks noGrp="1"/>
          </p:cNvSpPr>
          <p:nvPr>
            <p:ph type="ftr" sz="quarter" idx="11"/>
          </p:nvPr>
        </p:nvSpPr>
        <p:spPr>
          <a:xfrm>
            <a:off x="0" y="6356351"/>
            <a:ext cx="8026400" cy="365125"/>
          </a:xfrm>
        </p:spPr>
        <p:txBody>
          <a:bodyPr/>
          <a:lstStyle/>
          <a:p>
            <a:r>
              <a:rPr lang="en-IN" b="1" dirty="0" smtClean="0">
                <a:solidFill>
                  <a:schemeClr val="tx1"/>
                </a:solidFill>
              </a:rPr>
              <a:t>www.dgef.com </a:t>
            </a:r>
            <a:endParaRPr lang="en-IN" b="1"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D15D9908-048F-4B2C-BF3E-15A7B42B367A}"/>
              </a:ext>
            </a:extLst>
          </p:cNvPr>
          <p:cNvSpPr>
            <a:spLocks noGrp="1"/>
          </p:cNvSpPr>
          <p:nvPr>
            <p:ph type="title"/>
          </p:nvPr>
        </p:nvSpPr>
        <p:spPr>
          <a:xfrm>
            <a:off x="609600" y="1220806"/>
            <a:ext cx="10972800" cy="942083"/>
          </a:xfrm>
        </p:spPr>
        <p:txBody>
          <a:bodyPr>
            <a:noAutofit/>
          </a:bodyPr>
          <a:lstStyle/>
          <a:p>
            <a:pPr algn="ctr"/>
            <a:r>
              <a:rPr lang="en-IN" sz="2800" b="1" dirty="0" smtClean="0">
                <a:solidFill>
                  <a:schemeClr val="tx2">
                    <a:lumMod val="50000"/>
                  </a:schemeClr>
                </a:solidFill>
              </a:rPr>
              <a:t/>
            </a:r>
            <a:br>
              <a:rPr lang="en-IN" sz="2800" b="1" dirty="0" smtClean="0">
                <a:solidFill>
                  <a:schemeClr val="tx2">
                    <a:lumMod val="50000"/>
                  </a:schemeClr>
                </a:solidFill>
              </a:rPr>
            </a:br>
            <a:r>
              <a:rPr lang="en-IN" sz="2800" b="1" dirty="0" smtClean="0">
                <a:solidFill>
                  <a:schemeClr val="tx2">
                    <a:lumMod val="50000"/>
                  </a:schemeClr>
                </a:solidFill>
              </a:rPr>
              <a:t/>
            </a:r>
            <a:br>
              <a:rPr lang="en-IN" sz="2800" b="1" dirty="0" smtClean="0">
                <a:solidFill>
                  <a:schemeClr val="tx2">
                    <a:lumMod val="50000"/>
                  </a:schemeClr>
                </a:solidFill>
              </a:rPr>
            </a:br>
            <a:r>
              <a:rPr lang="en-IN" sz="2800" b="1" dirty="0" smtClean="0">
                <a:solidFill>
                  <a:schemeClr val="tx2">
                    <a:lumMod val="50000"/>
                  </a:schemeClr>
                </a:solidFill>
              </a:rPr>
              <a:t/>
            </a:r>
            <a:br>
              <a:rPr lang="en-IN" sz="2800" b="1" dirty="0" smtClean="0">
                <a:solidFill>
                  <a:schemeClr val="tx2">
                    <a:lumMod val="50000"/>
                  </a:schemeClr>
                </a:solidFill>
              </a:rPr>
            </a:br>
            <a:r>
              <a:rPr lang="en-IN" sz="2800" b="1" dirty="0" smtClean="0">
                <a:solidFill>
                  <a:schemeClr val="tx2">
                    <a:lumMod val="50000"/>
                  </a:schemeClr>
                </a:solidFill>
              </a:rPr>
              <a:t/>
            </a:r>
            <a:br>
              <a:rPr lang="en-IN" sz="2800" b="1" dirty="0" smtClean="0">
                <a:solidFill>
                  <a:schemeClr val="tx2">
                    <a:lumMod val="50000"/>
                  </a:schemeClr>
                </a:solidFill>
              </a:rPr>
            </a:br>
            <a:r>
              <a:rPr lang="en-IN" sz="2800" b="1" dirty="0" smtClean="0">
                <a:solidFill>
                  <a:schemeClr val="tx2">
                    <a:lumMod val="50000"/>
                  </a:schemeClr>
                </a:solidFill>
              </a:rPr>
              <a:t>                                                                                                                                             </a:t>
            </a:r>
            <a:r>
              <a:rPr lang="en-IN" sz="3600" b="1" dirty="0" smtClean="0">
                <a:solidFill>
                  <a:schemeClr val="tx2">
                    <a:lumMod val="50000"/>
                  </a:schemeClr>
                </a:solidFill>
              </a:rPr>
              <a:t>Your </a:t>
            </a:r>
            <a:r>
              <a:rPr lang="en-IN" sz="3600" b="1" dirty="0">
                <a:solidFill>
                  <a:schemeClr val="tx2">
                    <a:lumMod val="50000"/>
                  </a:schemeClr>
                </a:solidFill>
              </a:rPr>
              <a:t>contribution will support </a:t>
            </a:r>
            <a:r>
              <a:rPr lang="en-IN" sz="3600" b="1" dirty="0" smtClean="0">
                <a:solidFill>
                  <a:schemeClr val="tx2">
                    <a:lumMod val="50000"/>
                  </a:schemeClr>
                </a:solidFill>
              </a:rPr>
              <a:t>   </a:t>
            </a:r>
            <a:br>
              <a:rPr lang="en-IN" sz="3600" b="1" dirty="0" smtClean="0">
                <a:solidFill>
                  <a:schemeClr val="tx2">
                    <a:lumMod val="50000"/>
                  </a:schemeClr>
                </a:solidFill>
              </a:rPr>
            </a:br>
            <a:r>
              <a:rPr lang="en-IN" sz="3600" b="1" dirty="0" smtClean="0">
                <a:solidFill>
                  <a:schemeClr val="tx2">
                    <a:lumMod val="50000"/>
                  </a:schemeClr>
                </a:solidFill>
              </a:rPr>
              <a:t>Right </a:t>
            </a:r>
            <a:r>
              <a:rPr lang="en-IN" sz="3600" b="1" dirty="0">
                <a:solidFill>
                  <a:schemeClr val="tx2">
                    <a:lumMod val="50000"/>
                  </a:schemeClr>
                </a:solidFill>
              </a:rPr>
              <a:t>to Energy </a:t>
            </a:r>
            <a:r>
              <a:rPr lang="en-IN" sz="3600" b="1" dirty="0" smtClean="0">
                <a:solidFill>
                  <a:schemeClr val="tx2">
                    <a:lumMod val="50000"/>
                  </a:schemeClr>
                </a:solidFill>
              </a:rPr>
              <a:t>Movement  </a:t>
            </a:r>
            <a:br>
              <a:rPr lang="en-IN" sz="3600" b="1" dirty="0" smtClean="0">
                <a:solidFill>
                  <a:schemeClr val="tx2">
                    <a:lumMod val="50000"/>
                  </a:schemeClr>
                </a:solidFill>
              </a:rPr>
            </a:br>
            <a:endParaRPr lang="en-IN" sz="3600" b="1" dirty="0">
              <a:solidFill>
                <a:schemeClr val="tx2">
                  <a:lumMod val="50000"/>
                </a:schemeClr>
              </a:solidFill>
            </a:endParaRPr>
          </a:p>
        </p:txBody>
      </p:sp>
      <p:sp>
        <p:nvSpPr>
          <p:cNvPr id="3" name="Content Placeholder 2"/>
          <p:cNvSpPr>
            <a:spLocks noGrp="1"/>
          </p:cNvSpPr>
          <p:nvPr>
            <p:ph idx="1"/>
          </p:nvPr>
        </p:nvSpPr>
        <p:spPr>
          <a:xfrm>
            <a:off x="609600" y="2364458"/>
            <a:ext cx="10972800" cy="4389120"/>
          </a:xfrm>
        </p:spPr>
        <p:txBody>
          <a:bodyPr>
            <a:normAutofit fontScale="77500" lnSpcReduction="20000"/>
          </a:bodyPr>
          <a:lstStyle/>
          <a:p>
            <a:pPr marL="0" indent="0" algn="ctr">
              <a:buNone/>
            </a:pPr>
            <a:r>
              <a:rPr lang="en-US" dirty="0" smtClean="0"/>
              <a:t> </a:t>
            </a:r>
            <a:r>
              <a:rPr lang="en-US" b="1" dirty="0" smtClean="0">
                <a:latin typeface="Constantia" pitchFamily="18" charset="0"/>
              </a:rPr>
              <a:t>What is Right to Energy Movement ?</a:t>
            </a:r>
            <a:endParaRPr lang="en-US" b="1" dirty="0">
              <a:latin typeface="Constantia" pitchFamily="18" charset="0"/>
            </a:endParaRPr>
          </a:p>
          <a:p>
            <a:pPr algn="just"/>
            <a:r>
              <a:rPr lang="en-IN" dirty="0" smtClean="0">
                <a:latin typeface="Constantia" pitchFamily="18" charset="0"/>
              </a:rPr>
              <a:t>Recognizing that after food, water and shelter, the 4th element of basic necessity is energy, it is a basic human right and a key indicator of development in the society. </a:t>
            </a:r>
          </a:p>
          <a:p>
            <a:pPr algn="just"/>
            <a:r>
              <a:rPr lang="en-IN" dirty="0" smtClean="0">
                <a:latin typeface="Constantia" pitchFamily="18" charset="0"/>
              </a:rPr>
              <a:t>With more than one billion brothers &amp; sisters deprived of electricity and more than 3 billion having no access to clean fuel and technology along with 3 billion people dying each year leaving women and children helpless, there is a need to curb the widespread energy poverty across the world. </a:t>
            </a:r>
          </a:p>
          <a:p>
            <a:pPr algn="just"/>
            <a:r>
              <a:rPr lang="en-IN" dirty="0" smtClean="0">
                <a:latin typeface="Constantia" pitchFamily="18" charset="0"/>
              </a:rPr>
              <a:t>This shall be the initiation to further develop numerous yet consolidated policies for energy sector development in the society and promotion of renewable energy. This shall also promote e-mobility and electronic cooking, which is becoming a necessity considered the decreasing source of non-renewable energy in the world.</a:t>
            </a:r>
          </a:p>
          <a:p>
            <a:pPr algn="just">
              <a:buNone/>
            </a:pPr>
            <a:endParaRPr lang="en-IN" dirty="0" smtClean="0">
              <a:latin typeface="Constantia" pitchFamily="18" charset="0"/>
            </a:endParaRPr>
          </a:p>
          <a:p>
            <a:pPr algn="just">
              <a:buNone/>
            </a:pPr>
            <a:r>
              <a:rPr lang="en-US" dirty="0" smtClean="0">
                <a:latin typeface="Constantia" pitchFamily="18" charset="0"/>
              </a:rPr>
              <a:t>Thank </a:t>
            </a:r>
            <a:r>
              <a:rPr lang="en-US" dirty="0">
                <a:latin typeface="Constantia" pitchFamily="18" charset="0"/>
              </a:rPr>
              <a:t>you and we seek your support to make Right to Energy a Fundamental Right in all the Constitutions of the world and include it in the Universal Declaration of Human Right as a basic Human Right</a:t>
            </a:r>
            <a:r>
              <a:rPr lang="en-US" dirty="0" smtClean="0">
                <a:latin typeface="Constantia" pitchFamily="18" charset="0"/>
              </a:rPr>
              <a:t>.(</a:t>
            </a:r>
            <a:r>
              <a:rPr lang="en-US" dirty="0" smtClean="0">
                <a:solidFill>
                  <a:schemeClr val="bg2">
                    <a:lumMod val="75000"/>
                  </a:schemeClr>
                </a:solidFill>
                <a:latin typeface="Constantia" pitchFamily="18" charset="0"/>
                <a:hlinkClick r:id="rId2"/>
              </a:rPr>
              <a:t>https://www.dgef.in/right-to-energy</a:t>
            </a:r>
            <a:r>
              <a:rPr lang="en-US" dirty="0" smtClean="0">
                <a:latin typeface="Constantia" pitchFamily="18" charset="0"/>
              </a:rPr>
              <a:t>) </a:t>
            </a:r>
            <a:endParaRPr lang="en-US" dirty="0">
              <a:latin typeface="Constantia" pitchFamily="18" charset="0"/>
            </a:endParaRPr>
          </a:p>
        </p:txBody>
      </p:sp>
      <p:pic>
        <p:nvPicPr>
          <p:cNvPr id="2" name="Picture 2">
            <a:extLst>
              <a:ext uri="{FF2B5EF4-FFF2-40B4-BE49-F238E27FC236}">
                <a16:creationId xmlns:a16="http://schemas.microsoft.com/office/drawing/2014/main" xmlns="" id="{7D6E999E-F049-403F-9E1F-42A564DF338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p:blipFill>
        <p:spPr bwMode="auto">
          <a:xfrm>
            <a:off x="10691802" y="0"/>
            <a:ext cx="1500198" cy="702068"/>
          </a:xfrm>
          <a:prstGeom prst="rect">
            <a:avLst/>
          </a:prstGeom>
          <a:noFill/>
        </p:spPr>
      </p:pic>
      <p:pic>
        <p:nvPicPr>
          <p:cNvPr id="4" name="Picture 3">
            <a:extLst>
              <a:ext uri="{FF2B5EF4-FFF2-40B4-BE49-F238E27FC236}">
                <a16:creationId xmlns:a16="http://schemas.microsoft.com/office/drawing/2014/main" xmlns="" id="{7AD523FA-3B54-4DA0-A9B5-906316BC72D1}"/>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9301" r="10432" b="18257"/>
          <a:stretch/>
        </p:blipFill>
        <p:spPr>
          <a:xfrm>
            <a:off x="0" y="0"/>
            <a:ext cx="1812896" cy="874644"/>
          </a:xfrm>
          <a:prstGeom prst="rect">
            <a:avLst/>
          </a:prstGeom>
        </p:spPr>
      </p:pic>
      <p:sp>
        <p:nvSpPr>
          <p:cNvPr id="8" name="Footer Placeholder 7"/>
          <p:cNvSpPr>
            <a:spLocks noGrp="1"/>
          </p:cNvSpPr>
          <p:nvPr>
            <p:ph type="ftr" sz="quarter" idx="11"/>
          </p:nvPr>
        </p:nvSpPr>
        <p:spPr>
          <a:xfrm>
            <a:off x="0" y="6356351"/>
            <a:ext cx="8026400" cy="365125"/>
          </a:xfrm>
        </p:spPr>
        <p:txBody>
          <a:bodyPr/>
          <a:lstStyle/>
          <a:p>
            <a:r>
              <a:rPr lang="en-IN" b="1" dirty="0" smtClean="0">
                <a:solidFill>
                  <a:schemeClr val="tx1"/>
                </a:solidFill>
              </a:rPr>
              <a:t>www.dgef.com </a:t>
            </a:r>
            <a:endParaRPr lang="en-IN" b="1"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14FDA-C5B5-4263-8FA6-B3B33F315324}"/>
              </a:ext>
            </a:extLst>
          </p:cNvPr>
          <p:cNvSpPr>
            <a:spLocks noGrp="1"/>
          </p:cNvSpPr>
          <p:nvPr>
            <p:ph type="title"/>
          </p:nvPr>
        </p:nvSpPr>
        <p:spPr>
          <a:xfrm>
            <a:off x="609600" y="704088"/>
            <a:ext cx="10972800" cy="616712"/>
          </a:xfrm>
        </p:spPr>
        <p:txBody>
          <a:bodyPr>
            <a:normAutofit fontScale="90000"/>
          </a:bodyPr>
          <a:lstStyle/>
          <a:p>
            <a:pPr algn="ctr"/>
            <a:r>
              <a:rPr lang="en-IN" sz="4000" b="1" dirty="0" smtClean="0">
                <a:solidFill>
                  <a:schemeClr val="tx2">
                    <a:lumMod val="50000"/>
                  </a:schemeClr>
                </a:solidFill>
              </a:rPr>
              <a:t>Recognition </a:t>
            </a:r>
            <a:endParaRPr lang="en-IN" sz="4000" b="1" dirty="0">
              <a:solidFill>
                <a:schemeClr val="tx2">
                  <a:lumMod val="50000"/>
                </a:schemeClr>
              </a:solidFill>
            </a:endParaRPr>
          </a:p>
        </p:txBody>
      </p:sp>
      <p:pic>
        <p:nvPicPr>
          <p:cNvPr id="9" name="Picture 2">
            <a:extLst>
              <a:ext uri="{FF2B5EF4-FFF2-40B4-BE49-F238E27FC236}">
                <a16:creationId xmlns:a16="http://schemas.microsoft.com/office/drawing/2014/main" xmlns="" id="{9E98C0A3-A01C-4245-A7FA-FCB209E2184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p:blipFill>
        <p:spPr bwMode="auto">
          <a:xfrm>
            <a:off x="10691802" y="0"/>
            <a:ext cx="1500198" cy="702068"/>
          </a:xfrm>
          <a:prstGeom prst="rect">
            <a:avLst/>
          </a:prstGeom>
          <a:noFill/>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b="17290"/>
          <a:stretch/>
        </p:blipFill>
        <p:spPr>
          <a:xfrm>
            <a:off x="6190171" y="1807059"/>
            <a:ext cx="3653370" cy="4617737"/>
          </a:xfrm>
          <a:prstGeom prst="rect">
            <a:avLst/>
          </a:prstGeom>
        </p:spPr>
      </p:pic>
      <p:sp>
        <p:nvSpPr>
          <p:cNvPr id="10" name="object 4"/>
          <p:cNvSpPr/>
          <p:nvPr/>
        </p:nvSpPr>
        <p:spPr>
          <a:xfrm>
            <a:off x="2028717" y="1807058"/>
            <a:ext cx="3653370" cy="4617737"/>
          </a:xfrm>
          <a:prstGeom prst="rect">
            <a:avLst/>
          </a:prstGeom>
          <a:blipFill>
            <a:blip r:embed="rId4" cstate="print"/>
            <a:stretch>
              <a:fillRect/>
            </a:stretch>
          </a:blipFill>
        </p:spPr>
        <p:txBody>
          <a:bodyPr wrap="square" lIns="0" tIns="0" rIns="0" bIns="0" rtlCol="0"/>
          <a:lstStyle/>
          <a:p>
            <a:endParaRPr/>
          </a:p>
        </p:txBody>
      </p:sp>
      <p:sp>
        <p:nvSpPr>
          <p:cNvPr id="4" name="Content Placeholder 3"/>
          <p:cNvSpPr>
            <a:spLocks noGrp="1"/>
          </p:cNvSpPr>
          <p:nvPr>
            <p:ph idx="1"/>
          </p:nvPr>
        </p:nvSpPr>
        <p:spPr>
          <a:xfrm>
            <a:off x="609600" y="1306286"/>
            <a:ext cx="11088914" cy="5341257"/>
          </a:xfrm>
        </p:spPr>
        <p:txBody>
          <a:bodyPr/>
          <a:lstStyle/>
          <a:p>
            <a:pPr marL="0" indent="0">
              <a:buNone/>
            </a:pPr>
            <a:endParaRPr lang="en-US" dirty="0"/>
          </a:p>
        </p:txBody>
      </p:sp>
      <p:pic>
        <p:nvPicPr>
          <p:cNvPr id="5" name="Picture 4">
            <a:extLst>
              <a:ext uri="{FF2B5EF4-FFF2-40B4-BE49-F238E27FC236}">
                <a16:creationId xmlns:a16="http://schemas.microsoft.com/office/drawing/2014/main" xmlns="" id="{616569FE-96B5-43B1-8648-87F5F5772352}"/>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19301" r="10432" b="18257"/>
          <a:stretch/>
        </p:blipFill>
        <p:spPr>
          <a:xfrm>
            <a:off x="0" y="0"/>
            <a:ext cx="1812896" cy="874644"/>
          </a:xfrm>
          <a:prstGeom prst="rect">
            <a:avLst/>
          </a:prstGeom>
        </p:spPr>
      </p:pic>
      <p:sp>
        <p:nvSpPr>
          <p:cNvPr id="11" name="Footer Placeholder 10"/>
          <p:cNvSpPr>
            <a:spLocks noGrp="1"/>
          </p:cNvSpPr>
          <p:nvPr>
            <p:ph type="ftr" sz="quarter" idx="11"/>
          </p:nvPr>
        </p:nvSpPr>
        <p:spPr>
          <a:xfrm>
            <a:off x="0" y="6356351"/>
            <a:ext cx="8026400" cy="365125"/>
          </a:xfrm>
        </p:spPr>
        <p:txBody>
          <a:bodyPr/>
          <a:lstStyle/>
          <a:p>
            <a:r>
              <a:rPr lang="en-IN" b="1" dirty="0" smtClean="0">
                <a:solidFill>
                  <a:schemeClr val="tx1"/>
                </a:solidFill>
              </a:rPr>
              <a:t>www.dgef.com </a:t>
            </a:r>
            <a:endParaRPr lang="en-IN" b="1" dirty="0">
              <a:solidFill>
                <a:schemeClr val="tx1"/>
              </a:solidFill>
            </a:endParaRPr>
          </a:p>
        </p:txBody>
      </p:sp>
    </p:spTree>
    <p:extLst>
      <p:ext uri="{BB962C8B-B14F-4D97-AF65-F5344CB8AC3E}">
        <p14:creationId xmlns:p14="http://schemas.microsoft.com/office/powerpoint/2010/main" xmlns="" val="4247177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09600" y="1935480"/>
            <a:ext cx="10972800" cy="421843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a:normAutofit/>
          </a:bodyPr>
          <a:lstStyle/>
          <a:p>
            <a:pPr marL="0" indent="0">
              <a:buNone/>
            </a:pPr>
            <a:r>
              <a:rPr lang="en-US" sz="5100" b="1" i="1" dirty="0" smtClean="0">
                <a:latin typeface="AngsanaUPC" pitchFamily="18" charset="-34"/>
                <a:cs typeface="AngsanaUPC" pitchFamily="18" charset="-34"/>
              </a:rPr>
              <a:t>We encourage Experts from Energy sector &amp; Legal Sectors to get empanelled as arbitrators with GEAC. This can be done by </a:t>
            </a:r>
            <a:endParaRPr lang="en-US" sz="5100" b="1" i="1" dirty="0">
              <a:latin typeface="AngsanaUPC" pitchFamily="18" charset="-34"/>
              <a:cs typeface="AngsanaUPC" pitchFamily="18" charset="-34"/>
            </a:endParaRPr>
          </a:p>
          <a:p>
            <a:pPr marL="0" indent="0">
              <a:buFont typeface="Wingdings" pitchFamily="2" charset="2"/>
              <a:buChar char="q"/>
            </a:pPr>
            <a:r>
              <a:rPr lang="en-US" sz="3000" b="1" dirty="0" smtClean="0">
                <a:latin typeface="AngsanaUPC" pitchFamily="18" charset="-34"/>
                <a:cs typeface="AngsanaUPC" pitchFamily="18" charset="-34"/>
              </a:rPr>
              <a:t>By </a:t>
            </a:r>
            <a:r>
              <a:rPr lang="en-US" sz="3000" b="1" dirty="0">
                <a:latin typeface="AngsanaUPC" pitchFamily="18" charset="-34"/>
                <a:cs typeface="AngsanaUPC" pitchFamily="18" charset="-34"/>
              </a:rPr>
              <a:t>Online registration at </a:t>
            </a:r>
            <a:r>
              <a:rPr lang="en-US" sz="3000" b="1" dirty="0" smtClean="0">
                <a:latin typeface="AngsanaUPC" pitchFamily="18" charset="-34"/>
                <a:cs typeface="AngsanaUPC" pitchFamily="18" charset="-34"/>
                <a:hlinkClick r:id="rId3"/>
              </a:rPr>
              <a:t>www.dgef.com</a:t>
            </a:r>
            <a:r>
              <a:rPr lang="en-US" sz="3000" b="1" dirty="0" smtClean="0">
                <a:latin typeface="AngsanaUPC" pitchFamily="18" charset="-34"/>
                <a:cs typeface="AngsanaUPC" pitchFamily="18" charset="-34"/>
              </a:rPr>
              <a:t>, or</a:t>
            </a:r>
            <a:endParaRPr lang="en-US" sz="3000" b="1" dirty="0">
              <a:latin typeface="AngsanaUPC" pitchFamily="18" charset="-34"/>
              <a:cs typeface="AngsanaUPC" pitchFamily="18" charset="-34"/>
            </a:endParaRPr>
          </a:p>
          <a:p>
            <a:pPr marL="0" indent="0">
              <a:buFont typeface="Wingdings" pitchFamily="2" charset="2"/>
              <a:buChar char="q"/>
            </a:pPr>
            <a:r>
              <a:rPr lang="en-US" sz="3000" b="1" dirty="0" smtClean="0">
                <a:latin typeface="AngsanaUPC" pitchFamily="18" charset="-34"/>
                <a:cs typeface="AngsanaUPC" pitchFamily="18" charset="-34"/>
              </a:rPr>
              <a:t>By </a:t>
            </a:r>
            <a:r>
              <a:rPr lang="en-US" sz="3000" b="1" dirty="0">
                <a:latin typeface="AngsanaUPC" pitchFamily="18" charset="-34"/>
                <a:cs typeface="AngsanaUPC" pitchFamily="18" charset="-34"/>
              </a:rPr>
              <a:t>sharing filled in form on </a:t>
            </a:r>
            <a:r>
              <a:rPr lang="en-US" sz="3000" b="1" dirty="0" err="1">
                <a:latin typeface="AngsanaUPC" pitchFamily="18" charset="-34"/>
                <a:cs typeface="AngsanaUPC" pitchFamily="18" charset="-34"/>
              </a:rPr>
              <a:t>WhatsApp</a:t>
            </a:r>
            <a:r>
              <a:rPr lang="en-US" sz="3000" b="1" dirty="0">
                <a:latin typeface="AngsanaUPC" pitchFamily="18" charset="-34"/>
                <a:cs typeface="AngsanaUPC" pitchFamily="18" charset="-34"/>
              </a:rPr>
              <a:t> </a:t>
            </a:r>
            <a:r>
              <a:rPr lang="en-US" sz="3000" b="1" dirty="0" smtClean="0">
                <a:latin typeface="AngsanaUPC" pitchFamily="18" charset="-34"/>
                <a:cs typeface="AngsanaUPC" pitchFamily="18" charset="-34"/>
              </a:rPr>
              <a:t>9810070075, or  </a:t>
            </a:r>
            <a:endParaRPr lang="en-US" sz="3000" b="1" dirty="0">
              <a:latin typeface="AngsanaUPC" pitchFamily="18" charset="-34"/>
              <a:cs typeface="AngsanaUPC" pitchFamily="18" charset="-34"/>
            </a:endParaRPr>
          </a:p>
          <a:p>
            <a:pPr marL="0" indent="0">
              <a:buFont typeface="Wingdings" pitchFamily="2" charset="2"/>
              <a:buChar char="q"/>
            </a:pPr>
            <a:r>
              <a:rPr lang="en-US" sz="3000" b="1" dirty="0" smtClean="0">
                <a:latin typeface="AngsanaUPC" pitchFamily="18" charset="-34"/>
                <a:cs typeface="AngsanaUPC" pitchFamily="18" charset="-34"/>
              </a:rPr>
              <a:t>By Share </a:t>
            </a:r>
            <a:r>
              <a:rPr lang="en-US" sz="3000" b="1" dirty="0">
                <a:latin typeface="AngsanaUPC" pitchFamily="18" charset="-34"/>
                <a:cs typeface="AngsanaUPC" pitchFamily="18" charset="-34"/>
              </a:rPr>
              <a:t>filled in form by e-mail to registrar@dgef.in</a:t>
            </a:r>
          </a:p>
          <a:p>
            <a:pPr marL="0" indent="0" algn="ctr">
              <a:buNone/>
            </a:pPr>
            <a:endParaRPr lang="en-US" sz="10400" b="1" dirty="0"/>
          </a:p>
          <a:p>
            <a:pPr marL="0" indent="0" algn="ctr">
              <a:buNone/>
            </a:pPr>
            <a:endParaRPr lang="en-US" sz="1500" dirty="0"/>
          </a:p>
          <a:p>
            <a:pPr marL="0" indent="0" algn="ctr">
              <a:buNone/>
            </a:pPr>
            <a:endParaRPr lang="en-US" sz="1500" dirty="0"/>
          </a:p>
          <a:p>
            <a:pPr marL="0" indent="0" algn="ctr">
              <a:buNone/>
            </a:pPr>
            <a:endParaRPr lang="en-US" sz="1500" dirty="0"/>
          </a:p>
          <a:p>
            <a:pPr marL="0" indent="0" algn="ctr">
              <a:buNone/>
            </a:pPr>
            <a:endParaRPr lang="en-US" sz="1500" dirty="0"/>
          </a:p>
          <a:p>
            <a:pPr marL="0" indent="0" algn="ctr">
              <a:buNone/>
            </a:pPr>
            <a:endParaRPr lang="en-US" sz="1500" dirty="0"/>
          </a:p>
          <a:p>
            <a:pPr marL="0" indent="0" algn="ctr">
              <a:buNone/>
            </a:pPr>
            <a:endParaRPr lang="en-US" sz="1500" dirty="0"/>
          </a:p>
          <a:p>
            <a:pPr marL="0" indent="0" algn="ctr">
              <a:buNone/>
            </a:pPr>
            <a:endParaRPr lang="en-US" sz="1500" dirty="0"/>
          </a:p>
          <a:p>
            <a:pPr marL="0" indent="0" algn="ctr">
              <a:buNone/>
            </a:pPr>
            <a:endParaRPr lang="en-US" sz="1500" dirty="0"/>
          </a:p>
          <a:p>
            <a:pPr marL="0" indent="0" algn="ctr">
              <a:buNone/>
            </a:pPr>
            <a:endParaRPr lang="en-US" sz="1500" dirty="0"/>
          </a:p>
          <a:p>
            <a:pPr marL="0" indent="0" algn="ctr">
              <a:buNone/>
            </a:pPr>
            <a:endParaRPr lang="en-US" sz="1500" dirty="0"/>
          </a:p>
          <a:p>
            <a:pPr marL="0" indent="0" algn="ctr">
              <a:buNone/>
            </a:pPr>
            <a:endParaRPr lang="en-US" sz="1500" dirty="0"/>
          </a:p>
          <a:p>
            <a:pPr marL="0" indent="0" algn="ctr">
              <a:buNone/>
            </a:pPr>
            <a:endParaRPr lang="en-US" sz="1500" dirty="0"/>
          </a:p>
          <a:p>
            <a:pPr marL="0" indent="0" algn="ctr">
              <a:buNone/>
            </a:pPr>
            <a:endParaRPr lang="en-US" sz="1500"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p:txBody>
      </p:sp>
      <p:pic>
        <p:nvPicPr>
          <p:cNvPr id="6" name="Picture 2">
            <a:extLst>
              <a:ext uri="{FF2B5EF4-FFF2-40B4-BE49-F238E27FC236}">
                <a16:creationId xmlns:a16="http://schemas.microsoft.com/office/drawing/2014/main" xmlns="" id="{E052C153-F700-46BC-B39B-F32851F6708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p:blipFill>
        <p:spPr bwMode="auto">
          <a:xfrm>
            <a:off x="10691802" y="0"/>
            <a:ext cx="1500198" cy="702068"/>
          </a:xfrm>
          <a:prstGeom prst="rect">
            <a:avLst/>
          </a:prstGeom>
          <a:noFill/>
        </p:spPr>
      </p:pic>
      <p:sp>
        <p:nvSpPr>
          <p:cNvPr id="4" name="Title 3">
            <a:extLst>
              <a:ext uri="{FF2B5EF4-FFF2-40B4-BE49-F238E27FC236}">
                <a16:creationId xmlns:a16="http://schemas.microsoft.com/office/drawing/2014/main" xmlns="" id="{08492E47-0445-4ED8-8A77-1169D2769EC8}"/>
              </a:ext>
            </a:extLst>
          </p:cNvPr>
          <p:cNvSpPr>
            <a:spLocks noGrp="1"/>
          </p:cNvSpPr>
          <p:nvPr>
            <p:ph type="title"/>
          </p:nvPr>
        </p:nvSpPr>
        <p:spPr>
          <a:xfrm>
            <a:off x="609600" y="1030514"/>
            <a:ext cx="10972800" cy="754743"/>
          </a:xfrm>
        </p:spPr>
        <p:txBody>
          <a:bodyPr>
            <a:normAutofit fontScale="90000"/>
          </a:bodyPr>
          <a:lstStyle/>
          <a:p>
            <a:pPr lvl="0" algn="ctr">
              <a:spcBef>
                <a:spcPct val="20000"/>
              </a:spcBef>
              <a:defRPr/>
            </a:pPr>
            <a:r>
              <a:rPr kumimoji="0" lang="en-US" sz="3400" b="1" i="0" u="none" strike="noStrike" kern="1200" cap="none" spc="0" normalizeH="0" baseline="0" noProof="0" dirty="0">
                <a:ln>
                  <a:noFill/>
                </a:ln>
                <a:solidFill>
                  <a:prstClr val="black"/>
                </a:solidFill>
                <a:effectLst/>
                <a:uLnTx/>
                <a:uFillTx/>
                <a:latin typeface="Constantia"/>
                <a:ea typeface="+mn-ea"/>
                <a:cs typeface="+mn-cs"/>
              </a:rPr>
              <a:t/>
            </a:r>
            <a:br>
              <a:rPr kumimoji="0" lang="en-US" sz="3400" b="1" i="0" u="none" strike="noStrike" kern="1200" cap="none" spc="0" normalizeH="0" baseline="0" noProof="0" dirty="0">
                <a:ln>
                  <a:noFill/>
                </a:ln>
                <a:solidFill>
                  <a:prstClr val="black"/>
                </a:solidFill>
                <a:effectLst/>
                <a:uLnTx/>
                <a:uFillTx/>
                <a:latin typeface="Constantia"/>
                <a:ea typeface="+mn-ea"/>
                <a:cs typeface="+mn-cs"/>
              </a:rPr>
            </a:br>
            <a:r>
              <a:rPr lang="en-US" sz="4400" b="1" dirty="0" smtClean="0">
                <a:solidFill>
                  <a:schemeClr val="accent1">
                    <a:lumMod val="50000"/>
                  </a:schemeClr>
                </a:solidFill>
                <a:latin typeface="Constantia"/>
                <a:ea typeface="+mn-ea"/>
                <a:cs typeface="+mn-cs"/>
              </a:rPr>
              <a:t>Join GEAC Today!</a:t>
            </a:r>
            <a:endParaRPr lang="en-IN" dirty="0">
              <a:solidFill>
                <a:schemeClr val="accent1">
                  <a:lumMod val="50000"/>
                </a:schemeClr>
              </a:solidFill>
            </a:endParaRPr>
          </a:p>
        </p:txBody>
      </p:sp>
      <p:pic>
        <p:nvPicPr>
          <p:cNvPr id="3" name="Picture 2">
            <a:extLst>
              <a:ext uri="{FF2B5EF4-FFF2-40B4-BE49-F238E27FC236}">
                <a16:creationId xmlns:a16="http://schemas.microsoft.com/office/drawing/2014/main" xmlns="" id="{AF080FEF-C9B2-4236-93D3-0B3C6A352E08}"/>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19301" r="10432" b="18257"/>
          <a:stretch/>
        </p:blipFill>
        <p:spPr>
          <a:xfrm>
            <a:off x="0" y="0"/>
            <a:ext cx="1812896" cy="874644"/>
          </a:xfrm>
          <a:prstGeom prst="rect">
            <a:avLst/>
          </a:prstGeom>
        </p:spPr>
      </p:pic>
      <p:sp>
        <p:nvSpPr>
          <p:cNvPr id="8" name="Footer Placeholder 7"/>
          <p:cNvSpPr>
            <a:spLocks noGrp="1"/>
          </p:cNvSpPr>
          <p:nvPr>
            <p:ph type="ftr" sz="quarter" idx="11"/>
          </p:nvPr>
        </p:nvSpPr>
        <p:spPr>
          <a:xfrm>
            <a:off x="0" y="6492875"/>
            <a:ext cx="7968343" cy="365125"/>
          </a:xfrm>
        </p:spPr>
        <p:txBody>
          <a:bodyPr/>
          <a:lstStyle/>
          <a:p>
            <a:r>
              <a:rPr lang="en-IN" b="1" dirty="0" smtClean="0">
                <a:solidFill>
                  <a:schemeClr val="tx1"/>
                </a:solidFill>
              </a:rPr>
              <a:t>www.dgef.com </a:t>
            </a:r>
            <a:endParaRPr lang="en-IN" b="1" dirty="0">
              <a:solidFill>
                <a:schemeClr val="tx1"/>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flipH="1" flipV="1">
            <a:off x="10668761" y="1028924"/>
            <a:ext cx="317101" cy="68356"/>
          </a:xfrm>
          <a:prstGeom prst="rect">
            <a:avLst/>
          </a:prstGeom>
          <a:blipFill>
            <a:blip r:embed="rId2"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1843975" y="176330"/>
            <a:ext cx="8138921" cy="690574"/>
          </a:xfrm>
          <a:prstGeom prst="rect">
            <a:avLst/>
          </a:prstGeom>
        </p:spPr>
        <p:txBody>
          <a:bodyPr vert="horz" wrap="square" lIns="0" tIns="13335" rIns="0" bIns="0" rtlCol="0" anchor="b">
            <a:spAutoFit/>
          </a:bodyPr>
          <a:lstStyle/>
          <a:p>
            <a:pPr marL="21590" marR="5080" indent="1027430" algn="ctr">
              <a:spcBef>
                <a:spcPts val="105"/>
              </a:spcBef>
            </a:pPr>
            <a:r>
              <a:rPr lang="en-IN" sz="4400" b="1" dirty="0" smtClean="0">
                <a:solidFill>
                  <a:schemeClr val="tx2">
                    <a:lumMod val="50000"/>
                  </a:schemeClr>
                </a:solidFill>
              </a:rPr>
              <a:t>What is GEAC</a:t>
            </a:r>
            <a:r>
              <a:rPr sz="4400" b="1" dirty="0">
                <a:solidFill>
                  <a:schemeClr val="tx2">
                    <a:lumMod val="50000"/>
                  </a:schemeClr>
                </a:solidFill>
              </a:rPr>
              <a:t>?</a:t>
            </a:r>
          </a:p>
        </p:txBody>
      </p:sp>
      <p:sp>
        <p:nvSpPr>
          <p:cNvPr id="5" name="object 5"/>
          <p:cNvSpPr txBox="1"/>
          <p:nvPr/>
        </p:nvSpPr>
        <p:spPr>
          <a:xfrm>
            <a:off x="2053874" y="1028924"/>
            <a:ext cx="8084184" cy="4873770"/>
          </a:xfrm>
          <a:prstGeom prst="rect">
            <a:avLst/>
          </a:prstGeom>
        </p:spPr>
        <p:txBody>
          <a:bodyPr vert="horz" wrap="square" lIns="0" tIns="13335" rIns="0" bIns="0" rtlCol="0">
            <a:spAutoFit/>
          </a:bodyPr>
          <a:lstStyle/>
          <a:p>
            <a:pPr marL="469265" marR="442595" indent="-457200" algn="just">
              <a:spcBef>
                <a:spcPts val="105"/>
              </a:spcBef>
              <a:buFont typeface="Arial" panose="020B0604020202020204" pitchFamily="34" charset="0"/>
              <a:buChar char="•"/>
            </a:pPr>
            <a:r>
              <a:rPr sz="2000" spc="10" dirty="0">
                <a:latin typeface="Constantia" panose="02030602050306030303" pitchFamily="18" charset="0"/>
                <a:cs typeface="Times New Roman"/>
              </a:rPr>
              <a:t> </a:t>
            </a:r>
            <a:r>
              <a:rPr lang="en-IN" sz="2000" spc="10" dirty="0" smtClean="0">
                <a:latin typeface="Constantia" panose="02030602050306030303" pitchFamily="18" charset="0"/>
                <a:cs typeface="Times New Roman"/>
              </a:rPr>
              <a:t>GEAC stands for Global Energy Arbitration Centre and is the modified name of IEAC. </a:t>
            </a:r>
            <a:r>
              <a:rPr sz="2000" spc="-5" dirty="0" smtClean="0">
                <a:latin typeface="Constantia" panose="02030602050306030303" pitchFamily="18" charset="0"/>
                <a:cs typeface="Constantia"/>
              </a:rPr>
              <a:t>The </a:t>
            </a:r>
            <a:r>
              <a:rPr lang="en-IN" sz="2000" spc="-5" dirty="0" smtClean="0">
                <a:latin typeface="Constantia" panose="02030602050306030303" pitchFamily="18" charset="0"/>
                <a:cs typeface="Constantia"/>
              </a:rPr>
              <a:t>IEAC </a:t>
            </a:r>
            <a:r>
              <a:rPr lang="en-IN" sz="2000" spc="-5" dirty="0">
                <a:latin typeface="Constantia" panose="02030602050306030303" pitchFamily="18" charset="0"/>
                <a:cs typeface="Constantia"/>
              </a:rPr>
              <a:t>was established by DGEF vide resolution dated 8</a:t>
            </a:r>
            <a:r>
              <a:rPr lang="en-IN" sz="2000" spc="-5" baseline="30000" dirty="0">
                <a:latin typeface="Constantia" panose="02030602050306030303" pitchFamily="18" charset="0"/>
                <a:cs typeface="Constantia"/>
              </a:rPr>
              <a:t>th</a:t>
            </a:r>
            <a:r>
              <a:rPr lang="en-IN" sz="2000" spc="-5" dirty="0">
                <a:latin typeface="Constantia" panose="02030602050306030303" pitchFamily="18" charset="0"/>
                <a:cs typeface="Constantia"/>
              </a:rPr>
              <a:t> June, </a:t>
            </a:r>
            <a:r>
              <a:rPr lang="en-IN" sz="2000" spc="-5" dirty="0" smtClean="0">
                <a:latin typeface="Constantia" panose="02030602050306030303" pitchFamily="18" charset="0"/>
                <a:cs typeface="Constantia"/>
              </a:rPr>
              <a:t>2016 and modified vide resolution dated 4</a:t>
            </a:r>
            <a:r>
              <a:rPr lang="en-IN" sz="2000" spc="-5" baseline="30000" dirty="0" smtClean="0">
                <a:latin typeface="Constantia" panose="02030602050306030303" pitchFamily="18" charset="0"/>
                <a:cs typeface="Constantia"/>
              </a:rPr>
              <a:t>th</a:t>
            </a:r>
            <a:r>
              <a:rPr lang="en-IN" sz="2000" spc="-5" dirty="0" smtClean="0">
                <a:latin typeface="Constantia" panose="02030602050306030303" pitchFamily="18" charset="0"/>
                <a:cs typeface="Constantia"/>
              </a:rPr>
              <a:t> January, 2022. </a:t>
            </a:r>
          </a:p>
          <a:p>
            <a:pPr marL="469265" marR="442595" indent="-457200" algn="just">
              <a:spcBef>
                <a:spcPts val="105"/>
              </a:spcBef>
              <a:buFont typeface="Arial" panose="020B0604020202020204" pitchFamily="34" charset="0"/>
              <a:buChar char="•"/>
            </a:pPr>
            <a:r>
              <a:rPr lang="en-IN" sz="2000" spc="-5" dirty="0" smtClean="0">
                <a:latin typeface="Constantia" panose="02030602050306030303" pitchFamily="18" charset="0"/>
                <a:cs typeface="Constantia"/>
              </a:rPr>
              <a:t>It provides mechanisms such as </a:t>
            </a:r>
            <a:r>
              <a:rPr lang="en-IN" sz="2000" spc="-5" dirty="0" smtClean="0">
                <a:latin typeface="Constantia" panose="02030602050306030303" pitchFamily="18" charset="0"/>
                <a:cs typeface="Times New Roman"/>
              </a:rPr>
              <a:t>Arbitration</a:t>
            </a:r>
            <a:r>
              <a:rPr lang="en-IN" sz="2000" spc="-5" dirty="0">
                <a:latin typeface="Constantia" panose="02030602050306030303" pitchFamily="18" charset="0"/>
                <a:cs typeface="Times New Roman"/>
              </a:rPr>
              <a:t>, Conciliation, Mediation </a:t>
            </a:r>
            <a:r>
              <a:rPr lang="en-IN" sz="2000" spc="-5" dirty="0" smtClean="0">
                <a:latin typeface="Constantia" panose="02030602050306030303" pitchFamily="18" charset="0"/>
                <a:cs typeface="Times New Roman"/>
              </a:rPr>
              <a:t>and also provides services such as suitable venues, </a:t>
            </a:r>
            <a:r>
              <a:rPr lang="en-IN" sz="2000" spc="-5" dirty="0">
                <a:latin typeface="Constantia" panose="02030602050306030303" pitchFamily="18" charset="0"/>
                <a:cs typeface="Times New Roman"/>
              </a:rPr>
              <a:t>secretarial </a:t>
            </a:r>
            <a:r>
              <a:rPr lang="en-IN" sz="2000" spc="-5" dirty="0" smtClean="0">
                <a:latin typeface="Constantia" panose="02030602050306030303" pitchFamily="18" charset="0"/>
                <a:cs typeface="Times New Roman"/>
              </a:rPr>
              <a:t>assistance, reference documents, forums for discussions, training to become arbitrators </a:t>
            </a:r>
            <a:r>
              <a:rPr lang="en-IN" sz="2000" spc="-5" dirty="0">
                <a:latin typeface="Constantia" panose="02030602050306030303" pitchFamily="18" charset="0"/>
                <a:cs typeface="Times New Roman"/>
              </a:rPr>
              <a:t>to all stakeholders in the energy sector.</a:t>
            </a:r>
          </a:p>
          <a:p>
            <a:pPr marL="469900" indent="-457200" algn="just">
              <a:spcBef>
                <a:spcPts val="620"/>
              </a:spcBef>
              <a:buFont typeface="Arial" panose="020B0604020202020204" pitchFamily="34" charset="0"/>
              <a:buChar char="•"/>
            </a:pPr>
            <a:r>
              <a:rPr lang="en-IN" sz="2000" spc="-5" dirty="0">
                <a:latin typeface="Constantia" panose="02030602050306030303" pitchFamily="18" charset="0"/>
                <a:cs typeface="Times New Roman"/>
              </a:rPr>
              <a:t>Serving energy sector like Power/Petroleum &amp; Energy Gas/ New &amp; Renewable Energy/ Coal/ E-mobility/ Nuclear Energy/Energy </a:t>
            </a:r>
            <a:r>
              <a:rPr lang="en-IN" sz="2000" spc="-5" dirty="0" smtClean="0">
                <a:latin typeface="Constantia" panose="02030602050306030303" pitchFamily="18" charset="0"/>
                <a:cs typeface="Times New Roman"/>
              </a:rPr>
              <a:t>storage etc including National &amp; Other </a:t>
            </a:r>
            <a:r>
              <a:rPr lang="en-IN" sz="2000" spc="-5" dirty="0">
                <a:latin typeface="Constantia" panose="02030602050306030303" pitchFamily="18" charset="0"/>
                <a:cs typeface="Times New Roman"/>
              </a:rPr>
              <a:t>International </a:t>
            </a:r>
            <a:r>
              <a:rPr lang="en-IN" sz="2000" spc="-5" dirty="0" smtClean="0">
                <a:latin typeface="Constantia" panose="02030602050306030303" pitchFamily="18" charset="0"/>
                <a:cs typeface="Times New Roman"/>
              </a:rPr>
              <a:t>Investments. </a:t>
            </a:r>
            <a:endParaRPr lang="en-IN" sz="2000" spc="-5" dirty="0">
              <a:latin typeface="Constantia" panose="02030602050306030303" pitchFamily="18" charset="0"/>
              <a:cs typeface="Times New Roman"/>
            </a:endParaRPr>
          </a:p>
          <a:p>
            <a:pPr marL="469900" indent="-457200" algn="just">
              <a:spcBef>
                <a:spcPts val="620"/>
              </a:spcBef>
              <a:buFont typeface="Arial" panose="020B0604020202020204" pitchFamily="34" charset="0"/>
              <a:buChar char="•"/>
            </a:pPr>
            <a:r>
              <a:rPr lang="en-IN" sz="2000" spc="-5" dirty="0">
                <a:latin typeface="Constantia" panose="02030602050306030303" pitchFamily="18" charset="0"/>
                <a:cs typeface="Times New Roman"/>
              </a:rPr>
              <a:t>GEAC facilitates speedy and quick decisions and resolution of </a:t>
            </a:r>
            <a:r>
              <a:rPr lang="en-IN" sz="2000" spc="-5" dirty="0" smtClean="0">
                <a:latin typeface="Constantia" panose="02030602050306030303" pitchFamily="18" charset="0"/>
                <a:cs typeface="Times New Roman"/>
              </a:rPr>
              <a:t>disputes. </a:t>
            </a:r>
            <a:endParaRPr lang="en-IN" sz="2000" spc="-5" dirty="0">
              <a:latin typeface="Constantia" panose="02030602050306030303" pitchFamily="18" charset="0"/>
              <a:cs typeface="Times New Roman"/>
            </a:endParaRPr>
          </a:p>
          <a:p>
            <a:pPr marL="12700" algn="just">
              <a:spcBef>
                <a:spcPts val="620"/>
              </a:spcBef>
            </a:pPr>
            <a:endParaRPr sz="2000" dirty="0">
              <a:latin typeface="Constantia" panose="02030602050306030303" pitchFamily="18" charset="0"/>
              <a:cs typeface="Constantia"/>
            </a:endParaRPr>
          </a:p>
        </p:txBody>
      </p:sp>
      <p:sp>
        <p:nvSpPr>
          <p:cNvPr id="7" name="object 7"/>
          <p:cNvSpPr/>
          <p:nvPr/>
        </p:nvSpPr>
        <p:spPr>
          <a:xfrm>
            <a:off x="10303699" y="-91354"/>
            <a:ext cx="1499616" cy="786384"/>
          </a:xfrm>
          <a:prstGeom prst="rect">
            <a:avLst/>
          </a:prstGeom>
          <a:blipFill>
            <a:blip r:embed="rId3" cstate="print"/>
            <a:stretch>
              <a:fillRect/>
            </a:stretch>
          </a:blipFill>
        </p:spPr>
        <p:txBody>
          <a:bodyPr wrap="square" lIns="0" tIns="0" rIns="0" bIns="0" rtlCol="0"/>
          <a:lstStyle/>
          <a:p>
            <a:endParaRPr/>
          </a:p>
        </p:txBody>
      </p:sp>
      <p:pic>
        <p:nvPicPr>
          <p:cNvPr id="10" name="Picture 9">
            <a:extLst>
              <a:ext uri="{FF2B5EF4-FFF2-40B4-BE49-F238E27FC236}">
                <a16:creationId xmlns:a16="http://schemas.microsoft.com/office/drawing/2014/main" xmlns="" id="{AA67ECD2-5786-489A-ABDE-C678231707F7}"/>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9301" r="10432" b="18257"/>
          <a:stretch/>
        </p:blipFill>
        <p:spPr>
          <a:xfrm>
            <a:off x="0" y="0"/>
            <a:ext cx="1812896" cy="874644"/>
          </a:xfrm>
          <a:prstGeom prst="rect">
            <a:avLst/>
          </a:prstGeom>
        </p:spPr>
      </p:pic>
      <p:sp>
        <p:nvSpPr>
          <p:cNvPr id="11" name="Footer Placeholder 10"/>
          <p:cNvSpPr>
            <a:spLocks noGrp="1"/>
          </p:cNvSpPr>
          <p:nvPr>
            <p:ph type="ftr" sz="quarter" idx="11"/>
          </p:nvPr>
        </p:nvSpPr>
        <p:spPr>
          <a:xfrm>
            <a:off x="0" y="6356351"/>
            <a:ext cx="8026400" cy="365125"/>
          </a:xfrm>
        </p:spPr>
        <p:txBody>
          <a:bodyPr/>
          <a:lstStyle/>
          <a:p>
            <a:r>
              <a:rPr lang="en-IN" b="1" dirty="0" smtClean="0">
                <a:solidFill>
                  <a:schemeClr val="tx1"/>
                </a:solidFill>
              </a:rPr>
              <a:t>www.dgef.com </a:t>
            </a:r>
            <a:endParaRPr lang="en-IN" b="1" dirty="0">
              <a:solidFill>
                <a:schemeClr val="tx1"/>
              </a:solidFill>
            </a:endParaRPr>
          </a:p>
        </p:txBody>
      </p:sp>
    </p:spTree>
    <p:extLst>
      <p:ext uri="{BB962C8B-B14F-4D97-AF65-F5344CB8AC3E}">
        <p14:creationId xmlns:p14="http://schemas.microsoft.com/office/powerpoint/2010/main" xmlns="" val="3121786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9D13DFA-18DE-481E-A52F-D5940205690D}"/>
              </a:ext>
            </a:extLst>
          </p:cNvPr>
          <p:cNvSpPr>
            <a:spLocks noGrp="1"/>
          </p:cNvSpPr>
          <p:nvPr>
            <p:ph idx="1"/>
          </p:nvPr>
        </p:nvSpPr>
        <p:spPr>
          <a:xfrm>
            <a:off x="609600" y="1359746"/>
            <a:ext cx="10972800" cy="4389120"/>
          </a:xfrm>
        </p:spPr>
        <p:txBody>
          <a:bodyPr/>
          <a:lstStyle/>
          <a:p>
            <a:pPr marL="0" indent="0" algn="ctr">
              <a:buNone/>
            </a:pPr>
            <a:endParaRPr lang="en-US" dirty="0"/>
          </a:p>
          <a:p>
            <a:pPr marL="0" indent="0" algn="ctr">
              <a:buNone/>
            </a:pPr>
            <a:r>
              <a:rPr lang="en-US" sz="2400" dirty="0">
                <a:latin typeface="Constantia" pitchFamily="18" charset="0"/>
              </a:rPr>
              <a:t>For more information, please contact:</a:t>
            </a:r>
          </a:p>
          <a:p>
            <a:pPr marL="0" indent="0" algn="ctr">
              <a:buNone/>
            </a:pPr>
            <a:r>
              <a:rPr lang="en-US" sz="2400" dirty="0">
                <a:latin typeface="Constantia" pitchFamily="18" charset="0"/>
              </a:rPr>
              <a:t>WhatsApp +91 9810070075     Email – registrar@dgef.in </a:t>
            </a:r>
          </a:p>
          <a:p>
            <a:pPr marL="0" indent="0" algn="ctr">
              <a:buNone/>
            </a:pPr>
            <a:r>
              <a:rPr lang="en-US" sz="2400" dirty="0">
                <a:latin typeface="Constantia" pitchFamily="18" charset="0"/>
              </a:rPr>
              <a:t>Dr. Gopal Energy Foundation </a:t>
            </a:r>
          </a:p>
          <a:p>
            <a:pPr marL="0" indent="0" algn="ctr">
              <a:buNone/>
            </a:pPr>
            <a:r>
              <a:rPr lang="en-US" sz="2400" dirty="0">
                <a:latin typeface="Constantia" pitchFamily="18" charset="0"/>
              </a:rPr>
              <a:t>DGEF Secretariat, JA-121, DLF Tower - A,  </a:t>
            </a:r>
            <a:r>
              <a:rPr lang="en-US" sz="2400" dirty="0" err="1">
                <a:latin typeface="Constantia" pitchFamily="18" charset="0"/>
              </a:rPr>
              <a:t>Jasola</a:t>
            </a:r>
            <a:r>
              <a:rPr lang="en-US" sz="2400" dirty="0">
                <a:latin typeface="Constantia" pitchFamily="18" charset="0"/>
              </a:rPr>
              <a:t> District Center, </a:t>
            </a:r>
          </a:p>
          <a:p>
            <a:pPr marL="0" indent="0" algn="ctr">
              <a:buNone/>
            </a:pPr>
            <a:r>
              <a:rPr lang="en-US" sz="2400" dirty="0">
                <a:latin typeface="Constantia" pitchFamily="18" charset="0"/>
              </a:rPr>
              <a:t>New Delhi-110025</a:t>
            </a:r>
          </a:p>
          <a:p>
            <a:pPr marL="0" indent="0" algn="ctr">
              <a:buNone/>
            </a:pPr>
            <a:r>
              <a:rPr lang="en-US" sz="2400" dirty="0">
                <a:latin typeface="Constantia" pitchFamily="18" charset="0"/>
              </a:rPr>
              <a:t>Tel.:91-11-26943664 | Fax: 91-11-26970075 |  WhatsApp +91 9810070075 </a:t>
            </a:r>
          </a:p>
          <a:p>
            <a:pPr marL="0" indent="0" algn="ctr">
              <a:buNone/>
            </a:pPr>
            <a:r>
              <a:rPr lang="en-US" sz="2400" dirty="0">
                <a:latin typeface="Constantia" pitchFamily="18" charset="0"/>
              </a:rPr>
              <a:t>Email: registrar@dgef.in / info@dgef.in| Website: www.dgef.in</a:t>
            </a:r>
          </a:p>
          <a:p>
            <a:pPr marL="0" indent="0" algn="ctr">
              <a:buNone/>
            </a:pPr>
            <a:r>
              <a:rPr lang="en-US" dirty="0"/>
              <a:t> </a:t>
            </a:r>
          </a:p>
          <a:p>
            <a:endParaRPr lang="en-IN" dirty="0"/>
          </a:p>
        </p:txBody>
      </p:sp>
      <p:pic>
        <p:nvPicPr>
          <p:cNvPr id="12" name="Picture 2">
            <a:extLst>
              <a:ext uri="{FF2B5EF4-FFF2-40B4-BE49-F238E27FC236}">
                <a16:creationId xmlns:a16="http://schemas.microsoft.com/office/drawing/2014/main" xmlns="" id="{39A88729-5592-4F72-8E57-CA24C5E482B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p:blipFill>
        <p:spPr bwMode="auto">
          <a:xfrm>
            <a:off x="10691802" y="0"/>
            <a:ext cx="1500198" cy="702068"/>
          </a:xfrm>
          <a:prstGeom prst="rect">
            <a:avLst/>
          </a:prstGeom>
          <a:noFill/>
        </p:spPr>
      </p:pic>
      <p:pic>
        <p:nvPicPr>
          <p:cNvPr id="2" name="Picture 1">
            <a:extLst>
              <a:ext uri="{FF2B5EF4-FFF2-40B4-BE49-F238E27FC236}">
                <a16:creationId xmlns:a16="http://schemas.microsoft.com/office/drawing/2014/main" xmlns="" id="{DBD43FC6-FEED-48F2-9478-A39BF9E5D0C7}"/>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19301" r="10432" b="18257"/>
          <a:stretch/>
        </p:blipFill>
        <p:spPr>
          <a:xfrm>
            <a:off x="0" y="0"/>
            <a:ext cx="1812896" cy="874644"/>
          </a:xfrm>
          <a:prstGeom prst="rect">
            <a:avLst/>
          </a:prstGeom>
        </p:spPr>
      </p:pic>
      <p:sp>
        <p:nvSpPr>
          <p:cNvPr id="6" name="Footer Placeholder 5"/>
          <p:cNvSpPr>
            <a:spLocks noGrp="1"/>
          </p:cNvSpPr>
          <p:nvPr>
            <p:ph type="ftr" sz="quarter" idx="11"/>
          </p:nvPr>
        </p:nvSpPr>
        <p:spPr>
          <a:xfrm>
            <a:off x="0" y="6356351"/>
            <a:ext cx="8026400" cy="365125"/>
          </a:xfrm>
        </p:spPr>
        <p:txBody>
          <a:bodyPr/>
          <a:lstStyle/>
          <a:p>
            <a:r>
              <a:rPr lang="en-IN" b="1" dirty="0" smtClean="0">
                <a:solidFill>
                  <a:schemeClr val="tx1"/>
                </a:solidFill>
              </a:rPr>
              <a:t>www.dgef.com </a:t>
            </a:r>
            <a:endParaRPr lang="en-IN" b="1" dirty="0">
              <a:solidFill>
                <a:schemeClr val="tx1"/>
              </a:solidFill>
            </a:endParaRPr>
          </a:p>
        </p:txBody>
      </p:sp>
    </p:spTree>
    <p:extLst>
      <p:ext uri="{BB962C8B-B14F-4D97-AF65-F5344CB8AC3E}">
        <p14:creationId xmlns:p14="http://schemas.microsoft.com/office/powerpoint/2010/main" xmlns="" val="1046785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erson in a suit and tie&#10;&#10;Description automatically generated">
            <a:extLst>
              <a:ext uri="{FF2B5EF4-FFF2-40B4-BE49-F238E27FC236}">
                <a16:creationId xmlns:a16="http://schemas.microsoft.com/office/drawing/2014/main" xmlns="" id="{C11AF09B-2098-4ED3-B59C-116643E50FEC}"/>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26858" y="1146630"/>
            <a:ext cx="5528733" cy="4093028"/>
          </a:xfrm>
        </p:spPr>
      </p:pic>
      <p:pic>
        <p:nvPicPr>
          <p:cNvPr id="9" name="Picture 2">
            <a:extLst>
              <a:ext uri="{FF2B5EF4-FFF2-40B4-BE49-F238E27FC236}">
                <a16:creationId xmlns:a16="http://schemas.microsoft.com/office/drawing/2014/main" xmlns="" id="{8140C023-5F17-4F60-A79F-F4DB4AD7FCD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p:blipFill>
        <p:spPr bwMode="auto">
          <a:xfrm>
            <a:off x="10691802" y="0"/>
            <a:ext cx="1500198" cy="702068"/>
          </a:xfrm>
          <a:prstGeom prst="rect">
            <a:avLst/>
          </a:prstGeom>
          <a:noFill/>
        </p:spPr>
      </p:pic>
      <p:sp>
        <p:nvSpPr>
          <p:cNvPr id="2" name="TextBox 1">
            <a:extLst>
              <a:ext uri="{FF2B5EF4-FFF2-40B4-BE49-F238E27FC236}">
                <a16:creationId xmlns:a16="http://schemas.microsoft.com/office/drawing/2014/main" xmlns="" id="{0C974616-4397-4B3F-983D-CD92C8C387D6}"/>
              </a:ext>
            </a:extLst>
          </p:cNvPr>
          <p:cNvSpPr txBox="1"/>
          <p:nvPr/>
        </p:nvSpPr>
        <p:spPr>
          <a:xfrm>
            <a:off x="3331633" y="5457371"/>
            <a:ext cx="5528733" cy="1169551"/>
          </a:xfrm>
          <a:prstGeom prst="rect">
            <a:avLst/>
          </a:prstGeom>
          <a:noFill/>
        </p:spPr>
        <p:txBody>
          <a:bodyPr wrap="square" rtlCol="0">
            <a:spAutoFit/>
          </a:bodyPr>
          <a:lstStyle/>
          <a:p>
            <a:pPr algn="ctr"/>
            <a:r>
              <a:rPr lang="en-IN" sz="1400" b="1" dirty="0">
                <a:solidFill>
                  <a:schemeClr val="accent1">
                    <a:lumMod val="50000"/>
                  </a:schemeClr>
                </a:solidFill>
              </a:rPr>
              <a:t>Blessings from </a:t>
            </a:r>
            <a:r>
              <a:rPr lang="en-IN" sz="1400" b="1" dirty="0" smtClean="0">
                <a:solidFill>
                  <a:schemeClr val="accent1">
                    <a:lumMod val="50000"/>
                  </a:schemeClr>
                </a:solidFill>
              </a:rPr>
              <a:t>Justice w. Priyasath DEP. Former Chief Justice of Sri Lanka and visiting Judge Of Supreme Court of FIJI during  2</a:t>
            </a:r>
            <a:r>
              <a:rPr lang="en-IN" sz="1400" b="1" baseline="30000" dirty="0" smtClean="0">
                <a:solidFill>
                  <a:schemeClr val="accent1">
                    <a:lumMod val="50000"/>
                  </a:schemeClr>
                </a:solidFill>
              </a:rPr>
              <a:t>nd</a:t>
            </a:r>
            <a:r>
              <a:rPr lang="en-IN" sz="1400" b="1" dirty="0" smtClean="0">
                <a:solidFill>
                  <a:schemeClr val="accent1">
                    <a:lumMod val="50000"/>
                  </a:schemeClr>
                </a:solidFill>
              </a:rPr>
              <a:t> TILA International Moot Court Competition on Energy &amp;International Laws 2019 (TIMCEE- II), </a:t>
            </a:r>
            <a:r>
              <a:rPr lang="en-IN" sz="1400" b="1" dirty="0" err="1" smtClean="0">
                <a:solidFill>
                  <a:schemeClr val="accent1">
                    <a:lumMod val="50000"/>
                  </a:schemeClr>
                </a:solidFill>
              </a:rPr>
              <a:t>Vanasthali</a:t>
            </a:r>
            <a:r>
              <a:rPr lang="en-IN" sz="1400" b="1" dirty="0" smtClean="0">
                <a:solidFill>
                  <a:schemeClr val="accent1">
                    <a:lumMod val="50000"/>
                  </a:schemeClr>
                </a:solidFill>
              </a:rPr>
              <a:t> </a:t>
            </a:r>
            <a:r>
              <a:rPr lang="en-IN" sz="1400" b="1" dirty="0" err="1" smtClean="0">
                <a:solidFill>
                  <a:schemeClr val="accent1">
                    <a:lumMod val="50000"/>
                  </a:schemeClr>
                </a:solidFill>
              </a:rPr>
              <a:t>Vidhyapeeth</a:t>
            </a:r>
            <a:r>
              <a:rPr lang="en-IN" sz="1400" b="1" dirty="0" smtClean="0">
                <a:solidFill>
                  <a:schemeClr val="accent1">
                    <a:lumMod val="50000"/>
                  </a:schemeClr>
                </a:solidFill>
              </a:rPr>
              <a:t>, </a:t>
            </a:r>
            <a:r>
              <a:rPr lang="en-IN" sz="1400" b="1" dirty="0" err="1" smtClean="0">
                <a:solidFill>
                  <a:schemeClr val="accent1">
                    <a:lumMod val="50000"/>
                  </a:schemeClr>
                </a:solidFill>
              </a:rPr>
              <a:t>Jaipur</a:t>
            </a:r>
            <a:r>
              <a:rPr lang="en-IN" sz="1400" b="1" dirty="0" smtClean="0">
                <a:solidFill>
                  <a:schemeClr val="accent1">
                    <a:lumMod val="50000"/>
                  </a:schemeClr>
                </a:solidFill>
              </a:rPr>
              <a:t> </a:t>
            </a:r>
            <a:endParaRPr lang="en-IN" sz="1400" b="1" dirty="0">
              <a:solidFill>
                <a:schemeClr val="accent1">
                  <a:lumMod val="50000"/>
                </a:schemeClr>
              </a:solidFill>
            </a:endParaRPr>
          </a:p>
        </p:txBody>
      </p:sp>
      <p:pic>
        <p:nvPicPr>
          <p:cNvPr id="3" name="Picture 2">
            <a:extLst>
              <a:ext uri="{FF2B5EF4-FFF2-40B4-BE49-F238E27FC236}">
                <a16:creationId xmlns:a16="http://schemas.microsoft.com/office/drawing/2014/main" xmlns="" id="{436BD73B-270D-4DC6-B788-C8352FED1702}"/>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19301" r="10432" b="18257"/>
          <a:stretch/>
        </p:blipFill>
        <p:spPr>
          <a:xfrm>
            <a:off x="0" y="0"/>
            <a:ext cx="1812896" cy="874644"/>
          </a:xfrm>
          <a:prstGeom prst="rect">
            <a:avLst/>
          </a:prstGeom>
        </p:spPr>
      </p:pic>
      <p:sp>
        <p:nvSpPr>
          <p:cNvPr id="7" name="Footer Placeholder 6"/>
          <p:cNvSpPr>
            <a:spLocks noGrp="1"/>
          </p:cNvSpPr>
          <p:nvPr>
            <p:ph type="ftr" sz="quarter" idx="11"/>
          </p:nvPr>
        </p:nvSpPr>
        <p:spPr>
          <a:xfrm>
            <a:off x="0" y="6356351"/>
            <a:ext cx="8026400" cy="365125"/>
          </a:xfrm>
        </p:spPr>
        <p:txBody>
          <a:bodyPr/>
          <a:lstStyle/>
          <a:p>
            <a:r>
              <a:rPr lang="en-IN" b="1" dirty="0" smtClean="0">
                <a:solidFill>
                  <a:schemeClr val="tx1"/>
                </a:solidFill>
              </a:rPr>
              <a:t>www.dgef.com</a:t>
            </a:r>
            <a:r>
              <a:rPr lang="en-IN" dirty="0" smtClean="0"/>
              <a:t> </a:t>
            </a:r>
            <a:endParaRPr lang="en-IN" dirty="0"/>
          </a:p>
        </p:txBody>
      </p:sp>
    </p:spTree>
    <p:extLst>
      <p:ext uri="{BB962C8B-B14F-4D97-AF65-F5344CB8AC3E}">
        <p14:creationId xmlns:p14="http://schemas.microsoft.com/office/powerpoint/2010/main" xmlns="" val="2898877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472" y="1988840"/>
            <a:ext cx="8115328" cy="1944216"/>
          </a:xfrm>
        </p:spPr>
        <p:txBody>
          <a:bodyPr>
            <a:normAutofit fontScale="90000"/>
          </a:bodyPr>
          <a:lstStyle/>
          <a:p>
            <a:pPr algn="ctr"/>
            <a:r>
              <a:rPr lang="en-IN" b="1" i="1" dirty="0" smtClean="0">
                <a:solidFill>
                  <a:schemeClr val="tx2">
                    <a:lumMod val="50000"/>
                  </a:schemeClr>
                </a:solidFill>
              </a:rPr>
              <a:t> </a:t>
            </a:r>
            <a:br>
              <a:rPr lang="en-IN" b="1" i="1" dirty="0" smtClean="0">
                <a:solidFill>
                  <a:schemeClr val="tx2">
                    <a:lumMod val="50000"/>
                  </a:schemeClr>
                </a:solidFill>
              </a:rPr>
            </a:br>
            <a:r>
              <a:rPr lang="en-IN" b="1" i="1" dirty="0" smtClean="0">
                <a:solidFill>
                  <a:schemeClr val="tx2">
                    <a:lumMod val="50000"/>
                  </a:schemeClr>
                </a:solidFill>
              </a:rPr>
              <a:t/>
            </a:r>
            <a:br>
              <a:rPr lang="en-IN" b="1" i="1" dirty="0" smtClean="0">
                <a:solidFill>
                  <a:schemeClr val="tx2">
                    <a:lumMod val="50000"/>
                  </a:schemeClr>
                </a:solidFill>
              </a:rPr>
            </a:br>
            <a:r>
              <a:rPr lang="en-IN" b="1" i="1" dirty="0" smtClean="0">
                <a:solidFill>
                  <a:schemeClr val="tx2">
                    <a:lumMod val="50000"/>
                  </a:schemeClr>
                </a:solidFill>
              </a:rPr>
              <a:t/>
            </a:r>
            <a:br>
              <a:rPr lang="en-IN" b="1" i="1" dirty="0" smtClean="0">
                <a:solidFill>
                  <a:schemeClr val="tx2">
                    <a:lumMod val="50000"/>
                  </a:schemeClr>
                </a:solidFill>
              </a:rPr>
            </a:br>
            <a:r>
              <a:rPr lang="en-IN" b="1" i="1" dirty="0" smtClean="0">
                <a:solidFill>
                  <a:schemeClr val="tx2">
                    <a:lumMod val="50000"/>
                  </a:schemeClr>
                </a:solidFill>
              </a:rPr>
              <a:t/>
            </a:r>
            <a:br>
              <a:rPr lang="en-IN" b="1" i="1" dirty="0" smtClean="0">
                <a:solidFill>
                  <a:schemeClr val="tx2">
                    <a:lumMod val="50000"/>
                  </a:schemeClr>
                </a:solidFill>
              </a:rPr>
            </a:br>
            <a:r>
              <a:rPr lang="en-IN" b="1" i="1" dirty="0" smtClean="0">
                <a:solidFill>
                  <a:schemeClr val="tx2">
                    <a:lumMod val="50000"/>
                  </a:schemeClr>
                </a:solidFill>
              </a:rPr>
              <a:t/>
            </a:r>
            <a:br>
              <a:rPr lang="en-IN" b="1" i="1" dirty="0" smtClean="0">
                <a:solidFill>
                  <a:schemeClr val="tx2">
                    <a:lumMod val="50000"/>
                  </a:schemeClr>
                </a:solidFill>
              </a:rPr>
            </a:br>
            <a:r>
              <a:rPr lang="en-IN" b="1" i="1" dirty="0" smtClean="0">
                <a:solidFill>
                  <a:schemeClr val="tx2">
                    <a:lumMod val="50000"/>
                  </a:schemeClr>
                </a:solidFill>
              </a:rPr>
              <a:t>  </a:t>
            </a:r>
            <a:r>
              <a:rPr lang="en-IN" sz="2200" b="1" i="1" dirty="0" smtClean="0">
                <a:solidFill>
                  <a:schemeClr val="tx2">
                    <a:lumMod val="50000"/>
                  </a:schemeClr>
                </a:solidFill>
                <a:latin typeface="Constantia" pitchFamily="18" charset="0"/>
              </a:rPr>
              <a:t>Arbitration </a:t>
            </a:r>
            <a:r>
              <a:rPr lang="en-IN" sz="2200" b="1" i="1" dirty="0">
                <a:solidFill>
                  <a:schemeClr val="tx2">
                    <a:lumMod val="50000"/>
                  </a:schemeClr>
                </a:solidFill>
                <a:latin typeface="Constantia" pitchFamily="18" charset="0"/>
              </a:rPr>
              <a:t>is Justice blended with Charity</a:t>
            </a:r>
            <a:r>
              <a:rPr lang="en-IN" sz="2200" b="1" i="1" dirty="0" smtClean="0">
                <a:solidFill>
                  <a:schemeClr val="tx2">
                    <a:lumMod val="50000"/>
                  </a:schemeClr>
                </a:solidFill>
                <a:latin typeface="Constantia" pitchFamily="18" charset="0"/>
              </a:rPr>
              <a:t>.</a:t>
            </a:r>
            <a:br>
              <a:rPr lang="en-IN" sz="2200" b="1" i="1" dirty="0" smtClean="0">
                <a:solidFill>
                  <a:schemeClr val="tx2">
                    <a:lumMod val="50000"/>
                  </a:schemeClr>
                </a:solidFill>
                <a:latin typeface="Constantia" pitchFamily="18" charset="0"/>
              </a:rPr>
            </a:br>
            <a:r>
              <a:rPr lang="en-IN" sz="2200" b="1" i="1" dirty="0" smtClean="0">
                <a:solidFill>
                  <a:schemeClr val="tx2">
                    <a:lumMod val="50000"/>
                  </a:schemeClr>
                </a:solidFill>
                <a:latin typeface="Constantia" pitchFamily="18" charset="0"/>
              </a:rPr>
              <a:t>- Richard Kennedy  </a:t>
            </a:r>
            <a:r>
              <a:rPr lang="en-IN" sz="3600" b="1" i="1" dirty="0" smtClean="0">
                <a:solidFill>
                  <a:schemeClr val="tx2">
                    <a:lumMod val="50000"/>
                  </a:schemeClr>
                </a:solidFill>
              </a:rPr>
              <a:t/>
            </a:r>
            <a:br>
              <a:rPr lang="en-IN" sz="3600" b="1" i="1" dirty="0" smtClean="0">
                <a:solidFill>
                  <a:schemeClr val="tx2">
                    <a:lumMod val="50000"/>
                  </a:schemeClr>
                </a:solidFill>
              </a:rPr>
            </a:br>
            <a:r>
              <a:rPr lang="en-IN" sz="3600" b="1" i="1" dirty="0" smtClean="0">
                <a:solidFill>
                  <a:schemeClr val="tx2">
                    <a:lumMod val="50000"/>
                  </a:schemeClr>
                </a:solidFill>
              </a:rPr>
              <a:t/>
            </a:r>
            <a:br>
              <a:rPr lang="en-IN" sz="3600" b="1" i="1" dirty="0" smtClean="0">
                <a:solidFill>
                  <a:schemeClr val="tx2">
                    <a:lumMod val="50000"/>
                  </a:schemeClr>
                </a:solidFill>
              </a:rPr>
            </a:br>
            <a:endParaRPr lang="en-IN" b="1" i="1" dirty="0">
              <a:solidFill>
                <a:schemeClr val="tx2">
                  <a:lumMod val="50000"/>
                </a:schemeClr>
              </a:solidFill>
            </a:endParaRPr>
          </a:p>
        </p:txBody>
      </p:sp>
      <p:pic>
        <p:nvPicPr>
          <p:cNvPr id="8" name="Picture 2">
            <a:extLst>
              <a:ext uri="{FF2B5EF4-FFF2-40B4-BE49-F238E27FC236}">
                <a16:creationId xmlns:a16="http://schemas.microsoft.com/office/drawing/2014/main" xmlns="" id="{A2F0A62E-82AB-4D1E-A94B-06E940D0256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p:blipFill>
        <p:spPr bwMode="auto">
          <a:xfrm>
            <a:off x="10691802" y="0"/>
            <a:ext cx="1500198" cy="702068"/>
          </a:xfrm>
          <a:prstGeom prst="rect">
            <a:avLst/>
          </a:prstGeom>
          <a:noFill/>
        </p:spPr>
      </p:pic>
      <p:pic>
        <p:nvPicPr>
          <p:cNvPr id="4" name="Picture 3">
            <a:extLst>
              <a:ext uri="{FF2B5EF4-FFF2-40B4-BE49-F238E27FC236}">
                <a16:creationId xmlns:a16="http://schemas.microsoft.com/office/drawing/2014/main" xmlns="" id="{DAA13901-21FB-4F65-B5A2-FA17598934AF}"/>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19301" r="10432" b="18257"/>
          <a:stretch/>
        </p:blipFill>
        <p:spPr>
          <a:xfrm>
            <a:off x="0" y="0"/>
            <a:ext cx="1812896" cy="874644"/>
          </a:xfrm>
          <a:prstGeom prst="rect">
            <a:avLst/>
          </a:prstGeom>
        </p:spPr>
      </p:pic>
      <p:pic>
        <p:nvPicPr>
          <p:cNvPr id="2050" name="Picture 2" descr="Thank You Card Maker | Design Thank You Cards"/>
          <p:cNvPicPr>
            <a:picLocks noChangeAspect="1" noChangeArrowheads="1"/>
          </p:cNvPicPr>
          <p:nvPr/>
        </p:nvPicPr>
        <p:blipFill>
          <a:blip r:embed="rId4"/>
          <a:srcRect/>
          <a:stretch>
            <a:fillRect/>
          </a:stretch>
        </p:blipFill>
        <p:spPr bwMode="auto">
          <a:xfrm>
            <a:off x="4296229" y="3207658"/>
            <a:ext cx="3744685" cy="2329544"/>
          </a:xfrm>
          <a:prstGeom prst="rect">
            <a:avLst/>
          </a:prstGeom>
          <a:noFill/>
        </p:spPr>
      </p:pic>
      <p:sp>
        <p:nvSpPr>
          <p:cNvPr id="7" name="Footer Placeholder 6"/>
          <p:cNvSpPr>
            <a:spLocks noGrp="1"/>
          </p:cNvSpPr>
          <p:nvPr>
            <p:ph type="ftr" sz="quarter" idx="11"/>
          </p:nvPr>
        </p:nvSpPr>
        <p:spPr>
          <a:xfrm>
            <a:off x="0" y="6356351"/>
            <a:ext cx="8026400" cy="365125"/>
          </a:xfrm>
        </p:spPr>
        <p:txBody>
          <a:bodyPr/>
          <a:lstStyle/>
          <a:p>
            <a:r>
              <a:rPr lang="en-IN" b="1" dirty="0" smtClean="0">
                <a:solidFill>
                  <a:schemeClr val="tx1"/>
                </a:solidFill>
              </a:rPr>
              <a:t>www.dgef.com </a:t>
            </a:r>
            <a:endParaRPr lang="en-IN" b="1"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xmlns="" id="{93BEC6AE-E7C8-4695-BDC3-02AFD13BC7A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p:blipFill>
        <p:spPr bwMode="auto">
          <a:xfrm>
            <a:off x="10691802" y="-21499"/>
            <a:ext cx="1500198" cy="702068"/>
          </a:xfrm>
          <a:prstGeom prst="rect">
            <a:avLst/>
          </a:prstGeom>
          <a:noFill/>
        </p:spPr>
      </p:pic>
      <p:sp>
        <p:nvSpPr>
          <p:cNvPr id="12" name="TextBox 11">
            <a:extLst>
              <a:ext uri="{FF2B5EF4-FFF2-40B4-BE49-F238E27FC236}">
                <a16:creationId xmlns:a16="http://schemas.microsoft.com/office/drawing/2014/main" xmlns="" id="{FD04419F-7409-4F1B-AA31-030094B1AC5E}"/>
              </a:ext>
            </a:extLst>
          </p:cNvPr>
          <p:cNvSpPr txBox="1"/>
          <p:nvPr/>
        </p:nvSpPr>
        <p:spPr>
          <a:xfrm>
            <a:off x="1704623" y="5934670"/>
            <a:ext cx="8263467" cy="369332"/>
          </a:xfrm>
          <a:prstGeom prst="rect">
            <a:avLst/>
          </a:prstGeom>
          <a:noFill/>
        </p:spPr>
        <p:txBody>
          <a:bodyPr wrap="square" rtlCol="0">
            <a:spAutoFit/>
          </a:bodyPr>
          <a:lstStyle/>
          <a:p>
            <a:pPr algn="ctr"/>
            <a:r>
              <a:rPr lang="en-IN" b="1" dirty="0" smtClean="0">
                <a:solidFill>
                  <a:schemeClr val="tx2">
                    <a:lumMod val="50000"/>
                  </a:schemeClr>
                </a:solidFill>
                <a:latin typeface="Constantia" pitchFamily="18" charset="0"/>
              </a:rPr>
              <a:t>        Release of IEAC Rules on 15.04.2019 during TICE-4, Delhi</a:t>
            </a:r>
            <a:endParaRPr lang="en-IN" b="1" dirty="0">
              <a:solidFill>
                <a:schemeClr val="tx2">
                  <a:lumMod val="50000"/>
                </a:schemeClr>
              </a:solidFill>
              <a:latin typeface="Constantia" pitchFamily="18" charset="0"/>
            </a:endParaRPr>
          </a:p>
        </p:txBody>
      </p:sp>
      <p:sp>
        <p:nvSpPr>
          <p:cNvPr id="13" name="TextBox 12">
            <a:extLst>
              <a:ext uri="{FF2B5EF4-FFF2-40B4-BE49-F238E27FC236}">
                <a16:creationId xmlns:a16="http://schemas.microsoft.com/office/drawing/2014/main" xmlns="" id="{6F176AF3-713A-4F49-9947-16C167572DC1}"/>
              </a:ext>
            </a:extLst>
          </p:cNvPr>
          <p:cNvSpPr txBox="1"/>
          <p:nvPr/>
        </p:nvSpPr>
        <p:spPr>
          <a:xfrm>
            <a:off x="2528712" y="246743"/>
            <a:ext cx="7439378" cy="2369880"/>
          </a:xfrm>
          <a:prstGeom prst="rect">
            <a:avLst/>
          </a:prstGeom>
          <a:noFill/>
        </p:spPr>
        <p:txBody>
          <a:bodyPr wrap="square" rtlCol="0">
            <a:spAutoFit/>
          </a:bodyPr>
          <a:lstStyle/>
          <a:p>
            <a:pPr algn="ctr"/>
            <a:endParaRPr lang="en-IN" sz="5000" b="1" dirty="0" smtClean="0">
              <a:solidFill>
                <a:schemeClr val="tx2">
                  <a:lumMod val="50000"/>
                </a:schemeClr>
              </a:solidFill>
              <a:latin typeface="+mj-lt"/>
            </a:endParaRPr>
          </a:p>
          <a:p>
            <a:pPr algn="ctr"/>
            <a:r>
              <a:rPr lang="en-IN" sz="4800" b="1" dirty="0" smtClean="0">
                <a:solidFill>
                  <a:schemeClr val="tx2">
                    <a:lumMod val="50000"/>
                  </a:schemeClr>
                </a:solidFill>
                <a:latin typeface="+mj-lt"/>
              </a:rPr>
              <a:t>Release of  IEAC Rules, 2019 </a:t>
            </a:r>
          </a:p>
          <a:p>
            <a:pPr algn="ctr"/>
            <a:r>
              <a:rPr lang="en-IN" sz="5000" b="1" dirty="0" smtClean="0">
                <a:solidFill>
                  <a:srgbClr val="FFC000"/>
                </a:solidFill>
                <a:latin typeface="+mj-lt"/>
              </a:rPr>
              <a:t>             </a:t>
            </a:r>
            <a:endParaRPr lang="en-IN" sz="5000" b="1" dirty="0">
              <a:solidFill>
                <a:srgbClr val="FFC000"/>
              </a:solidFill>
              <a:latin typeface="+mj-lt"/>
            </a:endParaRPr>
          </a:p>
        </p:txBody>
      </p:sp>
      <p:pic>
        <p:nvPicPr>
          <p:cNvPr id="2" name="Picture 1">
            <a:extLst>
              <a:ext uri="{FF2B5EF4-FFF2-40B4-BE49-F238E27FC236}">
                <a16:creationId xmlns:a16="http://schemas.microsoft.com/office/drawing/2014/main" xmlns="" id="{74A57A21-838F-4EEE-B8F5-4B5711F732FD}"/>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19301" r="10432" b="18257"/>
          <a:stretch/>
        </p:blipFill>
        <p:spPr>
          <a:xfrm>
            <a:off x="0" y="0"/>
            <a:ext cx="1812896" cy="874644"/>
          </a:xfrm>
          <a:prstGeom prst="rect">
            <a:avLst/>
          </a:prstGeom>
        </p:spPr>
      </p:pic>
      <p:pic>
        <p:nvPicPr>
          <p:cNvPr id="8" name="Content Placeholder 7"/>
          <p:cNvPicPr>
            <a:picLocks noGrp="1"/>
          </p:cNvPicPr>
          <p:nvPr>
            <p:ph idx="1"/>
          </p:nvPr>
        </p:nvPicPr>
        <p:blipFill>
          <a:blip r:embed="rId4"/>
          <a:srcRect/>
          <a:stretch>
            <a:fillRect/>
          </a:stretch>
        </p:blipFill>
        <p:spPr bwMode="auto">
          <a:xfrm>
            <a:off x="3455995" y="2075544"/>
            <a:ext cx="5221951" cy="3178628"/>
          </a:xfrm>
          <a:prstGeom prst="rect">
            <a:avLst/>
          </a:prstGeom>
          <a:noFill/>
          <a:ln w="9525">
            <a:noFill/>
            <a:miter lim="800000"/>
            <a:headEnd/>
            <a:tailEnd/>
          </a:ln>
        </p:spPr>
      </p:pic>
      <p:sp>
        <p:nvSpPr>
          <p:cNvPr id="10" name="Footer Placeholder 9"/>
          <p:cNvSpPr>
            <a:spLocks noGrp="1"/>
          </p:cNvSpPr>
          <p:nvPr>
            <p:ph type="ftr" sz="quarter" idx="11"/>
          </p:nvPr>
        </p:nvSpPr>
        <p:spPr>
          <a:xfrm>
            <a:off x="174171" y="6356351"/>
            <a:ext cx="1190172" cy="365125"/>
          </a:xfrm>
        </p:spPr>
        <p:txBody>
          <a:bodyPr/>
          <a:lstStyle/>
          <a:p>
            <a:r>
              <a:rPr lang="en-IN" b="1" dirty="0" smtClean="0">
                <a:solidFill>
                  <a:schemeClr val="tx1"/>
                </a:solidFill>
              </a:rPr>
              <a:t>www.dgef.com </a:t>
            </a:r>
            <a:endParaRPr lang="en-IN" b="1" dirty="0">
              <a:solidFill>
                <a:schemeClr val="tx1"/>
              </a:solidFill>
            </a:endParaRPr>
          </a:p>
        </p:txBody>
      </p:sp>
    </p:spTree>
    <p:extLst>
      <p:ext uri="{BB962C8B-B14F-4D97-AF65-F5344CB8AC3E}">
        <p14:creationId xmlns:p14="http://schemas.microsoft.com/office/powerpoint/2010/main" xmlns="" val="4293529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743" y="704088"/>
            <a:ext cx="10972800" cy="1143000"/>
          </a:xfrm>
        </p:spPr>
        <p:txBody>
          <a:bodyPr>
            <a:normAutofit/>
          </a:bodyPr>
          <a:lstStyle/>
          <a:p>
            <a:r>
              <a:rPr lang="en-IN" sz="4000" b="1" dirty="0" smtClean="0">
                <a:solidFill>
                  <a:schemeClr val="tx2">
                    <a:lumMod val="75000"/>
                  </a:schemeClr>
                </a:solidFill>
              </a:rPr>
              <a:t>   </a:t>
            </a:r>
            <a:r>
              <a:rPr lang="en-IN" sz="4000" b="1" dirty="0" smtClean="0">
                <a:solidFill>
                  <a:schemeClr val="tx2">
                    <a:lumMod val="50000"/>
                  </a:schemeClr>
                </a:solidFill>
              </a:rPr>
              <a:t>Renaming Of IEAC To GEAC during TIMCEE-2, 2019</a:t>
            </a:r>
            <a:endParaRPr lang="en-IN" sz="4000" b="1" dirty="0">
              <a:solidFill>
                <a:schemeClr val="tx2">
                  <a:lumMod val="50000"/>
                </a:schemeClr>
              </a:solidFill>
            </a:endParaRPr>
          </a:p>
        </p:txBody>
      </p:sp>
      <p:sp>
        <p:nvSpPr>
          <p:cNvPr id="4" name="Footer Placeholder 3"/>
          <p:cNvSpPr>
            <a:spLocks noGrp="1"/>
          </p:cNvSpPr>
          <p:nvPr>
            <p:ph type="ftr" sz="quarter" idx="11"/>
          </p:nvPr>
        </p:nvSpPr>
        <p:spPr>
          <a:xfrm>
            <a:off x="2" y="6356351"/>
            <a:ext cx="1465941" cy="365125"/>
          </a:xfrm>
        </p:spPr>
        <p:txBody>
          <a:bodyPr/>
          <a:lstStyle/>
          <a:p>
            <a:pPr algn="ctr"/>
            <a:r>
              <a:rPr lang="en-IN" sz="1400" b="1" dirty="0" smtClean="0">
                <a:solidFill>
                  <a:schemeClr val="tx1"/>
                </a:solidFill>
              </a:rPr>
              <a:t>www.dgef.com </a:t>
            </a:r>
            <a:endParaRPr lang="en-IN" sz="1400" b="1" dirty="0">
              <a:solidFill>
                <a:schemeClr val="tx1"/>
              </a:solidFill>
            </a:endParaRPr>
          </a:p>
        </p:txBody>
      </p:sp>
      <p:pic>
        <p:nvPicPr>
          <p:cNvPr id="6" name="Content Placeholder 5"/>
          <p:cNvPicPr>
            <a:picLocks noGrp="1"/>
          </p:cNvPicPr>
          <p:nvPr>
            <p:ph idx="1"/>
          </p:nvPr>
        </p:nvPicPr>
        <p:blipFill>
          <a:blip r:embed="rId2"/>
          <a:srcRect/>
          <a:stretch>
            <a:fillRect/>
          </a:stretch>
        </p:blipFill>
        <p:spPr bwMode="auto">
          <a:xfrm>
            <a:off x="2293258" y="2346474"/>
            <a:ext cx="7257142" cy="292818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415602-0E43-4193-85EA-BD170CA03E5F}"/>
              </a:ext>
            </a:extLst>
          </p:cNvPr>
          <p:cNvSpPr>
            <a:spLocks noGrp="1"/>
          </p:cNvSpPr>
          <p:nvPr>
            <p:ph type="title"/>
          </p:nvPr>
        </p:nvSpPr>
        <p:spPr>
          <a:xfrm>
            <a:off x="609600" y="942082"/>
            <a:ext cx="10972800" cy="702069"/>
          </a:xfrm>
        </p:spPr>
        <p:txBody>
          <a:bodyPr>
            <a:noAutofit/>
          </a:bodyPr>
          <a:lstStyle/>
          <a:p>
            <a:pPr algn="ctr"/>
            <a:r>
              <a:rPr lang="en-IN" b="1" dirty="0" smtClean="0">
                <a:solidFill>
                  <a:schemeClr val="tx2">
                    <a:lumMod val="50000"/>
                  </a:schemeClr>
                </a:solidFill>
              </a:rPr>
              <a:t>Services provided </a:t>
            </a:r>
            <a:endParaRPr lang="en-IN" b="1" dirty="0">
              <a:solidFill>
                <a:schemeClr val="tx2">
                  <a:lumMod val="50000"/>
                </a:schemeClr>
              </a:solidFill>
            </a:endParaRPr>
          </a:p>
        </p:txBody>
      </p:sp>
      <p:pic>
        <p:nvPicPr>
          <p:cNvPr id="9" name="Picture 2">
            <a:extLst>
              <a:ext uri="{FF2B5EF4-FFF2-40B4-BE49-F238E27FC236}">
                <a16:creationId xmlns:a16="http://schemas.microsoft.com/office/drawing/2014/main" xmlns="" id="{8140C023-5F17-4F60-A79F-F4DB4AD7FCD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p:blipFill>
        <p:spPr bwMode="auto">
          <a:xfrm>
            <a:off x="10691802" y="0"/>
            <a:ext cx="1500198" cy="702068"/>
          </a:xfrm>
          <a:prstGeom prst="rect">
            <a:avLst/>
          </a:prstGeom>
          <a:noFill/>
        </p:spPr>
      </p:pic>
      <p:pic>
        <p:nvPicPr>
          <p:cNvPr id="3" name="Picture 2">
            <a:extLst>
              <a:ext uri="{FF2B5EF4-FFF2-40B4-BE49-F238E27FC236}">
                <a16:creationId xmlns:a16="http://schemas.microsoft.com/office/drawing/2014/main" xmlns="" id="{31596096-E948-4151-9388-D371899A62AD}"/>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19301" r="10432" b="18257"/>
          <a:stretch/>
        </p:blipFill>
        <p:spPr>
          <a:xfrm>
            <a:off x="0" y="0"/>
            <a:ext cx="1812896" cy="874644"/>
          </a:xfrm>
          <a:prstGeom prst="rect">
            <a:avLst/>
          </a:prstGeom>
        </p:spPr>
      </p:pic>
      <p:graphicFrame>
        <p:nvGraphicFramePr>
          <p:cNvPr id="14" name="Content Placeholder 13"/>
          <p:cNvGraphicFramePr>
            <a:graphicFrameLocks noGrp="1"/>
          </p:cNvGraphicFramePr>
          <p:nvPr>
            <p:ph idx="1"/>
          </p:nvPr>
        </p:nvGraphicFramePr>
        <p:xfrm>
          <a:off x="2560320" y="2325688"/>
          <a:ext cx="7432766" cy="39989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ooter Placeholder 6"/>
          <p:cNvSpPr>
            <a:spLocks noGrp="1"/>
          </p:cNvSpPr>
          <p:nvPr>
            <p:ph type="ftr" sz="quarter" idx="11"/>
          </p:nvPr>
        </p:nvSpPr>
        <p:spPr>
          <a:xfrm>
            <a:off x="232228" y="6356351"/>
            <a:ext cx="7794171" cy="365125"/>
          </a:xfrm>
        </p:spPr>
        <p:txBody>
          <a:bodyPr/>
          <a:lstStyle/>
          <a:p>
            <a:r>
              <a:rPr lang="en-IN" b="1" dirty="0" smtClean="0">
                <a:solidFill>
                  <a:schemeClr val="tx1"/>
                </a:solidFill>
              </a:rPr>
              <a:t>www.dgef.com </a:t>
            </a:r>
            <a:endParaRPr lang="en-IN" b="1" dirty="0">
              <a:solidFill>
                <a:schemeClr val="tx1"/>
              </a:solidFill>
            </a:endParaRPr>
          </a:p>
        </p:txBody>
      </p:sp>
    </p:spTree>
    <p:extLst>
      <p:ext uri="{BB962C8B-B14F-4D97-AF65-F5344CB8AC3E}">
        <p14:creationId xmlns:p14="http://schemas.microsoft.com/office/powerpoint/2010/main" xmlns="" val="3234337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936" y="946206"/>
            <a:ext cx="10463916" cy="697726"/>
          </a:xfrm>
        </p:spPr>
        <p:txBody>
          <a:bodyPr>
            <a:normAutofit fontScale="90000"/>
          </a:bodyPr>
          <a:lstStyle/>
          <a:p>
            <a:pPr algn="ctr"/>
            <a:r>
              <a:rPr lang="en-IN" dirty="0" smtClean="0">
                <a:solidFill>
                  <a:schemeClr val="tx2">
                    <a:lumMod val="50000"/>
                  </a:schemeClr>
                </a:solidFill>
              </a:rPr>
              <a:t>       </a:t>
            </a:r>
            <a:r>
              <a:rPr lang="en-IN" sz="4900" b="1" dirty="0" smtClean="0">
                <a:solidFill>
                  <a:schemeClr val="tx2">
                    <a:lumMod val="50000"/>
                  </a:schemeClr>
                </a:solidFill>
              </a:rPr>
              <a:t>Online Arbitration for Energy Sector</a:t>
            </a:r>
            <a:endParaRPr lang="en-IN" b="1" dirty="0">
              <a:solidFill>
                <a:schemeClr val="tx2">
                  <a:lumMod val="50000"/>
                </a:schemeClr>
              </a:solidFill>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10101" y="1773141"/>
            <a:ext cx="5637475" cy="4581784"/>
          </a:xfrm>
        </p:spPr>
      </p:pic>
      <p:sp>
        <p:nvSpPr>
          <p:cNvPr id="4" name="Content Placeholder 3"/>
          <p:cNvSpPr>
            <a:spLocks noGrp="1"/>
          </p:cNvSpPr>
          <p:nvPr>
            <p:ph sz="half" idx="2"/>
          </p:nvPr>
        </p:nvSpPr>
        <p:spPr>
          <a:xfrm>
            <a:off x="6197600" y="1773141"/>
            <a:ext cx="5384800" cy="4581784"/>
          </a:xfrm>
        </p:spPr>
        <p:txBody>
          <a:bodyPr/>
          <a:lstStyle/>
          <a:p>
            <a:r>
              <a:rPr lang="en-IN" dirty="0" smtClean="0"/>
              <a:t>GEAC is a Leading Online Arbitration Centre. </a:t>
            </a:r>
          </a:p>
          <a:p>
            <a:r>
              <a:rPr lang="en-IN" dirty="0"/>
              <a:t>State of the Art </a:t>
            </a:r>
            <a:r>
              <a:rPr lang="en-IN" dirty="0" smtClean="0"/>
              <a:t>ADR Infrastructure. </a:t>
            </a:r>
          </a:p>
          <a:p>
            <a:r>
              <a:rPr lang="en-IN" dirty="0"/>
              <a:t>H</a:t>
            </a:r>
            <a:r>
              <a:rPr lang="en-IN" dirty="0" smtClean="0"/>
              <a:t>ybrid communication model </a:t>
            </a:r>
            <a:r>
              <a:rPr lang="en-IN" dirty="0"/>
              <a:t>through </a:t>
            </a:r>
            <a:r>
              <a:rPr lang="en-IN" dirty="0" smtClean="0"/>
              <a:t>online &amp; physical Conferences between Tribunal and Parties.</a:t>
            </a:r>
            <a:endParaRPr lang="en-IN" dirty="0"/>
          </a:p>
        </p:txBody>
      </p:sp>
      <p:pic>
        <p:nvPicPr>
          <p:cNvPr id="8" name="Picture 7">
            <a:extLst>
              <a:ext uri="{FF2B5EF4-FFF2-40B4-BE49-F238E27FC236}">
                <a16:creationId xmlns:a16="http://schemas.microsoft.com/office/drawing/2014/main" xmlns="" id="{212866DE-8D88-42B8-A979-EA15C6AD24B7}"/>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19301" r="10432" b="18257"/>
          <a:stretch/>
        </p:blipFill>
        <p:spPr>
          <a:xfrm>
            <a:off x="0" y="0"/>
            <a:ext cx="1812896" cy="874644"/>
          </a:xfrm>
          <a:prstGeom prst="rect">
            <a:avLst/>
          </a:prstGeom>
        </p:spPr>
      </p:pic>
      <p:pic>
        <p:nvPicPr>
          <p:cNvPr id="9" name="Picture 2">
            <a:extLst>
              <a:ext uri="{FF2B5EF4-FFF2-40B4-BE49-F238E27FC236}">
                <a16:creationId xmlns:a16="http://schemas.microsoft.com/office/drawing/2014/main" xmlns="" id="{93BEC6AE-E7C8-4695-BDC3-02AFD13BC7A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p:blipFill>
        <p:spPr bwMode="auto">
          <a:xfrm>
            <a:off x="10691802" y="0"/>
            <a:ext cx="1500198" cy="702068"/>
          </a:xfrm>
          <a:prstGeom prst="rect">
            <a:avLst/>
          </a:prstGeom>
          <a:noFill/>
        </p:spPr>
      </p:pic>
      <p:sp>
        <p:nvSpPr>
          <p:cNvPr id="11" name="Footer Placeholder 10"/>
          <p:cNvSpPr>
            <a:spLocks noGrp="1"/>
          </p:cNvSpPr>
          <p:nvPr>
            <p:ph type="ftr" sz="quarter" idx="11"/>
          </p:nvPr>
        </p:nvSpPr>
        <p:spPr>
          <a:xfrm>
            <a:off x="0" y="6356351"/>
            <a:ext cx="8026400" cy="365125"/>
          </a:xfrm>
        </p:spPr>
        <p:txBody>
          <a:bodyPr/>
          <a:lstStyle/>
          <a:p>
            <a:r>
              <a:rPr lang="en-IN" b="1" dirty="0" smtClean="0">
                <a:solidFill>
                  <a:schemeClr val="tx1"/>
                </a:solidFill>
              </a:rPr>
              <a:t>www.dgef.com </a:t>
            </a:r>
            <a:endParaRPr lang="en-IN" b="1" dirty="0">
              <a:solidFill>
                <a:schemeClr val="tx1"/>
              </a:solidFill>
            </a:endParaRPr>
          </a:p>
        </p:txBody>
      </p:sp>
    </p:spTree>
    <p:extLst>
      <p:ext uri="{BB962C8B-B14F-4D97-AF65-F5344CB8AC3E}">
        <p14:creationId xmlns:p14="http://schemas.microsoft.com/office/powerpoint/2010/main" xmlns="" val="382155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xmlns="" id="{93BEC6AE-E7C8-4695-BDC3-02AFD13BC7A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p:blipFill>
        <p:spPr bwMode="auto">
          <a:xfrm>
            <a:off x="10691802" y="-21499"/>
            <a:ext cx="1500198" cy="702068"/>
          </a:xfrm>
          <a:prstGeom prst="rect">
            <a:avLst/>
          </a:prstGeom>
          <a:noFill/>
        </p:spPr>
      </p:pic>
      <p:sp>
        <p:nvSpPr>
          <p:cNvPr id="13" name="TextBox 12">
            <a:extLst>
              <a:ext uri="{FF2B5EF4-FFF2-40B4-BE49-F238E27FC236}">
                <a16:creationId xmlns:a16="http://schemas.microsoft.com/office/drawing/2014/main" xmlns="" id="{6F176AF3-713A-4F49-9947-16C167572DC1}"/>
              </a:ext>
            </a:extLst>
          </p:cNvPr>
          <p:cNvSpPr txBox="1"/>
          <p:nvPr/>
        </p:nvSpPr>
        <p:spPr>
          <a:xfrm>
            <a:off x="2528712" y="545069"/>
            <a:ext cx="7439378" cy="707886"/>
          </a:xfrm>
          <a:prstGeom prst="rect">
            <a:avLst/>
          </a:prstGeom>
          <a:noFill/>
        </p:spPr>
        <p:txBody>
          <a:bodyPr wrap="square" rtlCol="0">
            <a:spAutoFit/>
          </a:bodyPr>
          <a:lstStyle/>
          <a:p>
            <a:pPr algn="ctr"/>
            <a:r>
              <a:rPr lang="en-IN" sz="4000" b="1" dirty="0" smtClean="0">
                <a:solidFill>
                  <a:schemeClr val="tx2">
                    <a:lumMod val="50000"/>
                  </a:schemeClr>
                </a:solidFill>
                <a:latin typeface="+mj-lt"/>
              </a:rPr>
              <a:t>Why was GEAC/IEAC created</a:t>
            </a:r>
          </a:p>
        </p:txBody>
      </p:sp>
      <p:sp>
        <p:nvSpPr>
          <p:cNvPr id="4" name="Content Placeholder 3">
            <a:extLst>
              <a:ext uri="{FF2B5EF4-FFF2-40B4-BE49-F238E27FC236}">
                <a16:creationId xmlns:a16="http://schemas.microsoft.com/office/drawing/2014/main" xmlns="" id="{8191210F-9679-4087-B95D-FBE6C1AFC9D2}"/>
              </a:ext>
            </a:extLst>
          </p:cNvPr>
          <p:cNvSpPr>
            <a:spLocks noGrp="1"/>
          </p:cNvSpPr>
          <p:nvPr>
            <p:ph idx="1"/>
          </p:nvPr>
        </p:nvSpPr>
        <p:spPr>
          <a:xfrm>
            <a:off x="609600" y="1688196"/>
            <a:ext cx="10972800" cy="4389120"/>
          </a:xfrm>
        </p:spPr>
        <p:txBody>
          <a:bodyPr>
            <a:normAutofit fontScale="85000" lnSpcReduction="10000"/>
          </a:bodyPr>
          <a:lstStyle/>
          <a:p>
            <a:r>
              <a:rPr lang="en-IN" dirty="0" smtClean="0">
                <a:solidFill>
                  <a:srgbClr val="202122"/>
                </a:solidFill>
                <a:latin typeface="Constantia" pitchFamily="18" charset="0"/>
              </a:rPr>
              <a:t>The exponential growth of Power sector and huge financial investment has led to the rapid growth of disputes between Developers/ Owner and Contractors/ Suppliers/ Consultants. By now thousands </a:t>
            </a:r>
            <a:r>
              <a:rPr lang="en-IN" smtClean="0">
                <a:solidFill>
                  <a:srgbClr val="202122"/>
                </a:solidFill>
                <a:latin typeface="Constantia" pitchFamily="18" charset="0"/>
              </a:rPr>
              <a:t>and thousands of </a:t>
            </a:r>
            <a:r>
              <a:rPr lang="en-IN" dirty="0" smtClean="0">
                <a:solidFill>
                  <a:srgbClr val="202122"/>
                </a:solidFill>
                <a:latin typeface="Constantia" pitchFamily="18" charset="0"/>
              </a:rPr>
              <a:t>cases are pending in Arbitration Tribunals/Courts.  </a:t>
            </a:r>
            <a:endParaRPr lang="en-IN" b="0" i="0" dirty="0" smtClean="0">
              <a:solidFill>
                <a:srgbClr val="202122"/>
              </a:solidFill>
              <a:effectLst/>
              <a:latin typeface="Constantia" pitchFamily="18" charset="0"/>
            </a:endParaRPr>
          </a:p>
          <a:p>
            <a:r>
              <a:rPr lang="en-IN" b="0" i="0" dirty="0" smtClean="0">
                <a:solidFill>
                  <a:srgbClr val="202122"/>
                </a:solidFill>
                <a:effectLst/>
                <a:latin typeface="Constantia" pitchFamily="18" charset="0"/>
              </a:rPr>
              <a:t>Further the </a:t>
            </a:r>
            <a:r>
              <a:rPr lang="en-IN" b="0" i="0" dirty="0">
                <a:solidFill>
                  <a:srgbClr val="202122"/>
                </a:solidFill>
                <a:effectLst/>
                <a:latin typeface="Constantia" pitchFamily="18" charset="0"/>
              </a:rPr>
              <a:t>International Solar Alliance has committed one trillion dollars as investment by 2030, the alliance will </a:t>
            </a:r>
            <a:r>
              <a:rPr lang="en-IN" dirty="0" smtClean="0">
                <a:solidFill>
                  <a:srgbClr val="202122"/>
                </a:solidFill>
                <a:latin typeface="Constantia" pitchFamily="18" charset="0"/>
              </a:rPr>
              <a:t>support</a:t>
            </a:r>
            <a:r>
              <a:rPr lang="en-IN" b="0" i="0" dirty="0" smtClean="0">
                <a:solidFill>
                  <a:srgbClr val="202122"/>
                </a:solidFill>
                <a:effectLst/>
                <a:latin typeface="Constantia" pitchFamily="18" charset="0"/>
              </a:rPr>
              <a:t> </a:t>
            </a:r>
            <a:r>
              <a:rPr lang="en-IN" b="0" i="0" dirty="0">
                <a:solidFill>
                  <a:srgbClr val="202122"/>
                </a:solidFill>
                <a:effectLst/>
                <a:latin typeface="Constantia" pitchFamily="18" charset="0"/>
              </a:rPr>
              <a:t>India in achieving its goal of generating </a:t>
            </a:r>
            <a:r>
              <a:rPr lang="en-IN" b="0" i="0" dirty="0" smtClean="0">
                <a:solidFill>
                  <a:srgbClr val="202122"/>
                </a:solidFill>
                <a:effectLst/>
                <a:latin typeface="Constantia" pitchFamily="18" charset="0"/>
              </a:rPr>
              <a:t>175 </a:t>
            </a:r>
            <a:r>
              <a:rPr lang="en-IN" b="0" i="0" dirty="0">
                <a:solidFill>
                  <a:srgbClr val="202122"/>
                </a:solidFill>
                <a:effectLst/>
                <a:latin typeface="Constantia" pitchFamily="18" charset="0"/>
              </a:rPr>
              <a:t>GW of renewable energy </a:t>
            </a:r>
            <a:r>
              <a:rPr lang="en-IN" b="0" i="0" dirty="0" smtClean="0">
                <a:solidFill>
                  <a:srgbClr val="202122"/>
                </a:solidFill>
                <a:effectLst/>
                <a:latin typeface="Constantia" pitchFamily="18" charset="0"/>
              </a:rPr>
              <a:t> by 2022 which includes 100 </a:t>
            </a:r>
            <a:r>
              <a:rPr lang="en-IN" dirty="0" smtClean="0">
                <a:solidFill>
                  <a:srgbClr val="202122"/>
                </a:solidFill>
                <a:latin typeface="Constantia" pitchFamily="18" charset="0"/>
              </a:rPr>
              <a:t>GW </a:t>
            </a:r>
            <a:r>
              <a:rPr lang="en-IN" b="0" i="0" dirty="0" smtClean="0">
                <a:solidFill>
                  <a:srgbClr val="202122"/>
                </a:solidFill>
                <a:effectLst/>
                <a:latin typeface="Constantia" pitchFamily="18" charset="0"/>
              </a:rPr>
              <a:t>of solar energy. </a:t>
            </a:r>
          </a:p>
          <a:p>
            <a:r>
              <a:rPr lang="en-IN" dirty="0" smtClean="0">
                <a:solidFill>
                  <a:srgbClr val="202122"/>
                </a:solidFill>
                <a:latin typeface="Constantia" pitchFamily="18" charset="0"/>
              </a:rPr>
              <a:t> During COP- 26, Government of India has further increased its renewable energy target and committed for producing 500 GW of Renewable energy by 2030. </a:t>
            </a:r>
            <a:endParaRPr lang="en-IN" dirty="0">
              <a:latin typeface="Constantia" pitchFamily="18" charset="0"/>
            </a:endParaRPr>
          </a:p>
          <a:p>
            <a:r>
              <a:rPr lang="en-IN" dirty="0">
                <a:latin typeface="Constantia" pitchFamily="18" charset="0"/>
              </a:rPr>
              <a:t>Electricity Act,2003 of India provides for arbitration in terms of Section 158 and 79(f).</a:t>
            </a:r>
          </a:p>
          <a:p>
            <a:r>
              <a:rPr lang="en-IN" dirty="0">
                <a:latin typeface="Constantia" pitchFamily="18" charset="0"/>
              </a:rPr>
              <a:t>According to World Bank’s report of 2018 it would take more than 1400 days for a  company to resolve a commercial dispute through a local first instance court</a:t>
            </a:r>
            <a:r>
              <a:rPr lang="en-IN" dirty="0" smtClean="0">
                <a:latin typeface="Constantia" pitchFamily="18" charset="0"/>
              </a:rPr>
              <a:t>.</a:t>
            </a:r>
          </a:p>
          <a:p>
            <a:r>
              <a:rPr lang="en-IN" dirty="0" smtClean="0">
                <a:latin typeface="Constantia" pitchFamily="18" charset="0"/>
              </a:rPr>
              <a:t>This reason compelled DGEF to initiate action and establish the Arbitration Centre. </a:t>
            </a:r>
            <a:endParaRPr lang="en-IN" dirty="0">
              <a:latin typeface="Constantia" pitchFamily="18" charset="0"/>
            </a:endParaRPr>
          </a:p>
          <a:p>
            <a:endParaRPr lang="en-IN" dirty="0"/>
          </a:p>
        </p:txBody>
      </p:sp>
      <p:pic>
        <p:nvPicPr>
          <p:cNvPr id="2" name="Picture 1">
            <a:extLst>
              <a:ext uri="{FF2B5EF4-FFF2-40B4-BE49-F238E27FC236}">
                <a16:creationId xmlns:a16="http://schemas.microsoft.com/office/drawing/2014/main" xmlns="" id="{B57F1A56-0EF9-48A4-81FD-E85634C9E70A}"/>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19301" r="10432" b="18257"/>
          <a:stretch/>
        </p:blipFill>
        <p:spPr>
          <a:xfrm>
            <a:off x="0" y="0"/>
            <a:ext cx="1812896" cy="874644"/>
          </a:xfrm>
          <a:prstGeom prst="rect">
            <a:avLst/>
          </a:prstGeom>
        </p:spPr>
      </p:pic>
      <p:sp>
        <p:nvSpPr>
          <p:cNvPr id="7" name="Footer Placeholder 6"/>
          <p:cNvSpPr>
            <a:spLocks noGrp="1"/>
          </p:cNvSpPr>
          <p:nvPr>
            <p:ph type="ftr" sz="quarter" idx="11"/>
          </p:nvPr>
        </p:nvSpPr>
        <p:spPr>
          <a:xfrm>
            <a:off x="0" y="6356351"/>
            <a:ext cx="8026399" cy="365125"/>
          </a:xfrm>
        </p:spPr>
        <p:txBody>
          <a:bodyPr/>
          <a:lstStyle/>
          <a:p>
            <a:r>
              <a:rPr lang="en-IN" b="1" dirty="0" smtClean="0">
                <a:solidFill>
                  <a:schemeClr val="tx1"/>
                </a:solidFill>
              </a:rPr>
              <a:t>www.dgef.com </a:t>
            </a:r>
            <a:endParaRPr lang="en-IN" b="1" dirty="0">
              <a:solidFill>
                <a:schemeClr val="tx1"/>
              </a:solidFill>
            </a:endParaRPr>
          </a:p>
        </p:txBody>
      </p:sp>
    </p:spTree>
    <p:extLst>
      <p:ext uri="{BB962C8B-B14F-4D97-AF65-F5344CB8AC3E}">
        <p14:creationId xmlns:p14="http://schemas.microsoft.com/office/powerpoint/2010/main" xmlns="" val="3949585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078C06E3-9563-4532-9985-872349BB1EF4}"/>
              </a:ext>
            </a:extLst>
          </p:cNvPr>
          <p:cNvSpPr>
            <a:spLocks noGrp="1"/>
          </p:cNvSpPr>
          <p:nvPr>
            <p:ph type="ftr" sz="quarter" idx="11"/>
          </p:nvPr>
        </p:nvSpPr>
        <p:spPr>
          <a:xfrm>
            <a:off x="0" y="6073422"/>
            <a:ext cx="11582400" cy="69070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1" i="0" u="none" strike="noStrike" kern="1200" cap="none" spc="0" normalizeH="0" baseline="0" noProof="0" dirty="0" smtClean="0">
                <a:ln>
                  <a:noFill/>
                </a:ln>
                <a:solidFill>
                  <a:schemeClr val="tx1"/>
                </a:solidFill>
                <a:effectLst/>
                <a:uLnTx/>
                <a:uFillTx/>
                <a:latin typeface="Constantia"/>
                <a:ea typeface="+mn-ea"/>
                <a:cs typeface="+mn-cs"/>
              </a:rPr>
              <a:t>www.dgef.com </a:t>
            </a:r>
            <a:endParaRPr lang="en-IN" b="1" dirty="0">
              <a:solidFill>
                <a:schemeClr val="tx1"/>
              </a:solidFill>
            </a:endParaRPr>
          </a:p>
        </p:txBody>
      </p:sp>
      <p:pic>
        <p:nvPicPr>
          <p:cNvPr id="9" name="Picture 2">
            <a:extLst>
              <a:ext uri="{FF2B5EF4-FFF2-40B4-BE49-F238E27FC236}">
                <a16:creationId xmlns:a16="http://schemas.microsoft.com/office/drawing/2014/main" xmlns="" id="{93BEC6AE-E7C8-4695-BDC3-02AFD13BC7A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p:blipFill>
        <p:spPr bwMode="auto">
          <a:xfrm>
            <a:off x="10691802" y="0"/>
            <a:ext cx="1500198" cy="702068"/>
          </a:xfrm>
          <a:prstGeom prst="rect">
            <a:avLst/>
          </a:prstGeom>
          <a:noFill/>
        </p:spPr>
      </p:pic>
      <p:sp>
        <p:nvSpPr>
          <p:cNvPr id="13" name="TextBox 12">
            <a:extLst>
              <a:ext uri="{FF2B5EF4-FFF2-40B4-BE49-F238E27FC236}">
                <a16:creationId xmlns:a16="http://schemas.microsoft.com/office/drawing/2014/main" xmlns="" id="{6F176AF3-713A-4F49-9947-16C167572DC1}"/>
              </a:ext>
            </a:extLst>
          </p:cNvPr>
          <p:cNvSpPr txBox="1"/>
          <p:nvPr/>
        </p:nvSpPr>
        <p:spPr>
          <a:xfrm>
            <a:off x="2528712" y="545069"/>
            <a:ext cx="7439378" cy="861774"/>
          </a:xfrm>
          <a:prstGeom prst="rect">
            <a:avLst/>
          </a:prstGeom>
          <a:noFill/>
        </p:spPr>
        <p:txBody>
          <a:bodyPr wrap="square" rtlCol="0">
            <a:spAutoFit/>
          </a:bodyPr>
          <a:lstStyle/>
          <a:p>
            <a:pPr algn="ctr"/>
            <a:r>
              <a:rPr lang="en-IN" sz="5000" b="1" dirty="0">
                <a:solidFill>
                  <a:schemeClr val="tx2">
                    <a:lumMod val="50000"/>
                  </a:schemeClr>
                </a:solidFill>
                <a:latin typeface="+mj-lt"/>
              </a:rPr>
              <a:t>Objective</a:t>
            </a:r>
          </a:p>
        </p:txBody>
      </p:sp>
      <p:sp>
        <p:nvSpPr>
          <p:cNvPr id="3" name="Content Placeholder 2">
            <a:extLst>
              <a:ext uri="{FF2B5EF4-FFF2-40B4-BE49-F238E27FC236}">
                <a16:creationId xmlns:a16="http://schemas.microsoft.com/office/drawing/2014/main" xmlns="" id="{25CE3797-3311-4174-95F5-AA12E8AC9BCE}"/>
              </a:ext>
            </a:extLst>
          </p:cNvPr>
          <p:cNvSpPr>
            <a:spLocks noGrp="1"/>
          </p:cNvSpPr>
          <p:nvPr>
            <p:ph idx="1"/>
          </p:nvPr>
        </p:nvSpPr>
        <p:spPr>
          <a:xfrm>
            <a:off x="609600" y="1935480"/>
            <a:ext cx="10972800" cy="4137942"/>
          </a:xfrm>
        </p:spPr>
        <p:txBody>
          <a:bodyPr/>
          <a:lstStyle/>
          <a:p>
            <a:pPr algn="just"/>
            <a:r>
              <a:rPr lang="en-IN" sz="2400" dirty="0">
                <a:latin typeface="Constantia" pitchFamily="18" charset="0"/>
                <a:cs typeface="Consolas" panose="020B0609020204030204" pitchFamily="49" charset="0"/>
              </a:rPr>
              <a:t>D</a:t>
            </a:r>
            <a:r>
              <a:rPr lang="en-IN" sz="2400" dirty="0" smtClean="0">
                <a:latin typeface="Constantia" pitchFamily="18" charset="0"/>
                <a:cs typeface="Consolas" panose="020B0609020204030204" pitchFamily="49" charset="0"/>
              </a:rPr>
              <a:t>etermination</a:t>
            </a:r>
            <a:r>
              <a:rPr lang="en-IN" sz="2400" dirty="0">
                <a:latin typeface="Constantia" pitchFamily="18" charset="0"/>
                <a:cs typeface="Consolas" panose="020B0609020204030204" pitchFamily="49" charset="0"/>
              </a:rPr>
              <a:t>, settlement and adjudication of disputes and differences relating to power, petroleum &amp; energy gas, new &amp; renewable energy, coal and nuclear </a:t>
            </a:r>
            <a:r>
              <a:rPr lang="en-IN" sz="2400" dirty="0" smtClean="0">
                <a:latin typeface="Constantia" pitchFamily="18" charset="0"/>
                <a:cs typeface="Consolas" panose="020B0609020204030204" pitchFamily="49" charset="0"/>
              </a:rPr>
              <a:t>energy.</a:t>
            </a:r>
            <a:endParaRPr lang="en-IN" sz="2400" dirty="0">
              <a:latin typeface="Constantia" pitchFamily="18" charset="0"/>
              <a:cs typeface="Consolas" panose="020B0609020204030204" pitchFamily="49" charset="0"/>
            </a:endParaRPr>
          </a:p>
          <a:p>
            <a:pPr algn="just"/>
            <a:r>
              <a:rPr lang="en-IN" sz="2400" dirty="0">
                <a:latin typeface="Constantia" pitchFamily="18" charset="0"/>
                <a:cs typeface="Consolas" panose="020B0609020204030204" pitchFamily="49" charset="0"/>
              </a:rPr>
              <a:t> </a:t>
            </a:r>
            <a:r>
              <a:rPr lang="en-IN" sz="2400" dirty="0" smtClean="0">
                <a:latin typeface="Constantia" pitchFamily="18" charset="0"/>
                <a:cs typeface="Consolas" panose="020B0609020204030204" pitchFamily="49" charset="0"/>
              </a:rPr>
              <a:t>International </a:t>
            </a:r>
            <a:r>
              <a:rPr lang="en-IN" sz="2400" dirty="0">
                <a:latin typeface="Constantia" pitchFamily="18" charset="0"/>
                <a:cs typeface="Consolas" panose="020B0609020204030204" pitchFamily="49" charset="0"/>
              </a:rPr>
              <a:t>disputes relating to energy investments in India etc inter alia energy sector, arising between parties in India or a party in India and a party in a foreign country, who agree or have agreed in writing to submit such disputes and differences for arbitration under the Rules of the Tribunal.                                        </a:t>
            </a:r>
          </a:p>
          <a:p>
            <a:pPr marL="0" indent="0" algn="just">
              <a:buNone/>
            </a:pPr>
            <a:endParaRPr lang="en-IN" sz="2800" dirty="0">
              <a:latin typeface="Constantia" panose="02030602050306030303" pitchFamily="18" charset="0"/>
              <a:cs typeface="Consolas" panose="020B0609020204030204" pitchFamily="49" charset="0"/>
            </a:endParaRPr>
          </a:p>
        </p:txBody>
      </p:sp>
      <p:sp>
        <p:nvSpPr>
          <p:cNvPr id="8" name="Footer Placeholder 2">
            <a:extLst>
              <a:ext uri="{FF2B5EF4-FFF2-40B4-BE49-F238E27FC236}">
                <a16:creationId xmlns:a16="http://schemas.microsoft.com/office/drawing/2014/main" xmlns="" id="{A5AA4820-50DE-4B9C-967C-6557D15F3DA3}"/>
              </a:ext>
            </a:extLst>
          </p:cNvPr>
          <p:cNvSpPr txBox="1">
            <a:spLocks/>
          </p:cNvSpPr>
          <p:nvPr/>
        </p:nvSpPr>
        <p:spPr>
          <a:xfrm>
            <a:off x="174172" y="6352144"/>
            <a:ext cx="2423886" cy="505855"/>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IN" sz="1400" dirty="0">
              <a:solidFill>
                <a:srgbClr val="009DD9">
                  <a:lumMod val="75000"/>
                </a:srgbClr>
              </a:solidFill>
              <a:latin typeface="Constantia"/>
            </a:endParaRPr>
          </a:p>
          <a:p>
            <a:pPr>
              <a:defRPr/>
            </a:pPr>
            <a:endParaRPr lang="en-IN" dirty="0"/>
          </a:p>
        </p:txBody>
      </p:sp>
      <p:pic>
        <p:nvPicPr>
          <p:cNvPr id="2" name="Picture 1">
            <a:extLst>
              <a:ext uri="{FF2B5EF4-FFF2-40B4-BE49-F238E27FC236}">
                <a16:creationId xmlns:a16="http://schemas.microsoft.com/office/drawing/2014/main" xmlns="" id="{212866DE-8D88-42B8-A979-EA15C6AD24B7}"/>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19301" r="10432" b="18257"/>
          <a:stretch/>
        </p:blipFill>
        <p:spPr>
          <a:xfrm>
            <a:off x="0" y="0"/>
            <a:ext cx="1812896" cy="874644"/>
          </a:xfrm>
          <a:prstGeom prst="rect">
            <a:avLst/>
          </a:prstGeom>
        </p:spPr>
      </p:pic>
    </p:spTree>
    <p:extLst>
      <p:ext uri="{BB962C8B-B14F-4D97-AF65-F5344CB8AC3E}">
        <p14:creationId xmlns:p14="http://schemas.microsoft.com/office/powerpoint/2010/main" xmlns="" val="3441422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078C06E3-9563-4532-9985-872349BB1EF4}"/>
              </a:ext>
            </a:extLst>
          </p:cNvPr>
          <p:cNvSpPr>
            <a:spLocks noGrp="1"/>
          </p:cNvSpPr>
          <p:nvPr>
            <p:ph type="ftr" sz="quarter" idx="11"/>
          </p:nvPr>
        </p:nvSpPr>
        <p:spPr>
          <a:xfrm>
            <a:off x="0" y="5887154"/>
            <a:ext cx="11582400" cy="97084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b="1" i="0" u="none" strike="noStrike" kern="1200" cap="none" spc="0" normalizeH="0" baseline="0" noProof="0" dirty="0" smtClean="0">
                <a:ln>
                  <a:noFill/>
                </a:ln>
                <a:solidFill>
                  <a:schemeClr val="tx1"/>
                </a:solidFill>
                <a:effectLst/>
                <a:uLnTx/>
                <a:uFillTx/>
                <a:latin typeface="Constantia"/>
                <a:ea typeface="+mn-ea"/>
                <a:cs typeface="+mn-cs"/>
              </a:rPr>
              <a:t>www.dgef.com </a:t>
            </a:r>
            <a:endParaRPr lang="en-IN" sz="1100" b="1" dirty="0">
              <a:solidFill>
                <a:schemeClr val="tx1"/>
              </a:solidFill>
            </a:endParaRPr>
          </a:p>
        </p:txBody>
      </p:sp>
      <p:pic>
        <p:nvPicPr>
          <p:cNvPr id="9" name="Picture 2">
            <a:extLst>
              <a:ext uri="{FF2B5EF4-FFF2-40B4-BE49-F238E27FC236}">
                <a16:creationId xmlns:a16="http://schemas.microsoft.com/office/drawing/2014/main" xmlns="" id="{93BEC6AE-E7C8-4695-BDC3-02AFD13BC7A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p:blipFill>
        <p:spPr bwMode="auto">
          <a:xfrm>
            <a:off x="10691802" y="0"/>
            <a:ext cx="1500198" cy="702068"/>
          </a:xfrm>
          <a:prstGeom prst="rect">
            <a:avLst/>
          </a:prstGeom>
          <a:noFill/>
        </p:spPr>
      </p:pic>
      <p:sp>
        <p:nvSpPr>
          <p:cNvPr id="13" name="TextBox 12">
            <a:extLst>
              <a:ext uri="{FF2B5EF4-FFF2-40B4-BE49-F238E27FC236}">
                <a16:creationId xmlns:a16="http://schemas.microsoft.com/office/drawing/2014/main" xmlns="" id="{6F176AF3-713A-4F49-9947-16C167572DC1}"/>
              </a:ext>
            </a:extLst>
          </p:cNvPr>
          <p:cNvSpPr txBox="1"/>
          <p:nvPr/>
        </p:nvSpPr>
        <p:spPr>
          <a:xfrm>
            <a:off x="2528712" y="545069"/>
            <a:ext cx="7439378" cy="861774"/>
          </a:xfrm>
          <a:prstGeom prst="rect">
            <a:avLst/>
          </a:prstGeom>
          <a:noFill/>
        </p:spPr>
        <p:txBody>
          <a:bodyPr wrap="square" rtlCol="0">
            <a:spAutoFit/>
          </a:bodyPr>
          <a:lstStyle/>
          <a:p>
            <a:pPr algn="ctr"/>
            <a:r>
              <a:rPr lang="en-IN" sz="5000" b="1" dirty="0">
                <a:solidFill>
                  <a:schemeClr val="tx2">
                    <a:lumMod val="50000"/>
                  </a:schemeClr>
                </a:solidFill>
                <a:latin typeface="+mj-lt"/>
              </a:rPr>
              <a:t>The Board of Governors</a:t>
            </a:r>
          </a:p>
        </p:txBody>
      </p:sp>
      <p:sp>
        <p:nvSpPr>
          <p:cNvPr id="3" name="Content Placeholder 2">
            <a:extLst>
              <a:ext uri="{FF2B5EF4-FFF2-40B4-BE49-F238E27FC236}">
                <a16:creationId xmlns:a16="http://schemas.microsoft.com/office/drawing/2014/main" xmlns="" id="{DF6A3197-C446-4919-97CD-160EE7D79A66}"/>
              </a:ext>
            </a:extLst>
          </p:cNvPr>
          <p:cNvSpPr>
            <a:spLocks noGrp="1"/>
          </p:cNvSpPr>
          <p:nvPr>
            <p:ph idx="1"/>
          </p:nvPr>
        </p:nvSpPr>
        <p:spPr>
          <a:xfrm>
            <a:off x="414983" y="1306014"/>
            <a:ext cx="10972800" cy="5210900"/>
          </a:xfrm>
        </p:spPr>
        <p:txBody>
          <a:bodyPr/>
          <a:lstStyle/>
          <a:p>
            <a:pPr marL="0" indent="0">
              <a:buNone/>
            </a:pPr>
            <a:endParaRPr lang="en-IN" dirty="0"/>
          </a:p>
          <a:p>
            <a:pPr marL="0" indent="0">
              <a:buNone/>
            </a:pPr>
            <a:r>
              <a:rPr lang="en-IN" dirty="0"/>
              <a:t>                                      </a:t>
            </a:r>
            <a:endParaRPr lang="en-IN" sz="2800" b="1" dirty="0"/>
          </a:p>
          <a:p>
            <a:pPr marL="0" indent="0">
              <a:buNone/>
            </a:pPr>
            <a:endParaRPr lang="en-IN" dirty="0">
              <a:solidFill>
                <a:schemeClr val="bg2">
                  <a:lumMod val="50000"/>
                </a:schemeClr>
              </a:solidFill>
            </a:endParaRPr>
          </a:p>
          <a:p>
            <a:pPr marL="0" indent="0">
              <a:buNone/>
            </a:pPr>
            <a:endParaRPr lang="en-IN" dirty="0">
              <a:solidFill>
                <a:srgbClr val="0070C0"/>
              </a:solidFill>
            </a:endParaRPr>
          </a:p>
        </p:txBody>
      </p:sp>
      <p:pic>
        <p:nvPicPr>
          <p:cNvPr id="7" name="Picture 6">
            <a:extLst>
              <a:ext uri="{FF2B5EF4-FFF2-40B4-BE49-F238E27FC236}">
                <a16:creationId xmlns:a16="http://schemas.microsoft.com/office/drawing/2014/main" xmlns="" id="{425937FB-0DCE-4E53-A395-FD1BBA7EA40B}"/>
              </a:ext>
            </a:extLst>
          </p:cNvPr>
          <p:cNvPicPr>
            <a:picLocks noChangeAspect="1"/>
          </p:cNvPicPr>
          <p:nvPr/>
        </p:nvPicPr>
        <p:blipFill>
          <a:blip r:embed="rId3" cstate="print"/>
          <a:stretch>
            <a:fillRect/>
          </a:stretch>
        </p:blipFill>
        <p:spPr>
          <a:xfrm>
            <a:off x="4760088" y="1411143"/>
            <a:ext cx="2083207" cy="1972216"/>
          </a:xfrm>
          <a:prstGeom prst="rect">
            <a:avLst/>
          </a:prstGeom>
        </p:spPr>
      </p:pic>
      <p:pic>
        <p:nvPicPr>
          <p:cNvPr id="10" name="Picture 9">
            <a:extLst>
              <a:ext uri="{FF2B5EF4-FFF2-40B4-BE49-F238E27FC236}">
                <a16:creationId xmlns:a16="http://schemas.microsoft.com/office/drawing/2014/main" xmlns="" id="{6F6EF27E-7582-4346-9037-D6E69590BE7C}"/>
              </a:ext>
            </a:extLst>
          </p:cNvPr>
          <p:cNvPicPr>
            <a:picLocks noChangeAspect="1"/>
          </p:cNvPicPr>
          <p:nvPr/>
        </p:nvPicPr>
        <p:blipFill>
          <a:blip r:embed="rId4" cstate="print"/>
          <a:stretch>
            <a:fillRect/>
          </a:stretch>
        </p:blipFill>
        <p:spPr>
          <a:xfrm>
            <a:off x="6822361" y="3957096"/>
            <a:ext cx="2083207" cy="1972216"/>
          </a:xfrm>
          <a:prstGeom prst="rect">
            <a:avLst/>
          </a:prstGeom>
        </p:spPr>
      </p:pic>
      <p:pic>
        <p:nvPicPr>
          <p:cNvPr id="14" name="Picture 13">
            <a:extLst>
              <a:ext uri="{FF2B5EF4-FFF2-40B4-BE49-F238E27FC236}">
                <a16:creationId xmlns:a16="http://schemas.microsoft.com/office/drawing/2014/main" xmlns="" id="{87D75A4C-7B0C-4ED5-BF63-D879D9328E38}"/>
              </a:ext>
            </a:extLst>
          </p:cNvPr>
          <p:cNvPicPr>
            <a:picLocks noChangeAspect="1"/>
          </p:cNvPicPr>
          <p:nvPr/>
        </p:nvPicPr>
        <p:blipFill>
          <a:blip r:embed="rId5" cstate="print"/>
          <a:stretch>
            <a:fillRect/>
          </a:stretch>
        </p:blipFill>
        <p:spPr>
          <a:xfrm>
            <a:off x="3236367" y="3964540"/>
            <a:ext cx="2083207" cy="1971410"/>
          </a:xfrm>
          <a:prstGeom prst="rect">
            <a:avLst/>
          </a:prstGeom>
        </p:spPr>
      </p:pic>
      <p:sp>
        <p:nvSpPr>
          <p:cNvPr id="18" name="TextBox 17">
            <a:extLst>
              <a:ext uri="{FF2B5EF4-FFF2-40B4-BE49-F238E27FC236}">
                <a16:creationId xmlns:a16="http://schemas.microsoft.com/office/drawing/2014/main" xmlns="" id="{61D5046F-8A6E-45B8-83E6-A1C8E9DEB925}"/>
              </a:ext>
            </a:extLst>
          </p:cNvPr>
          <p:cNvSpPr txBox="1"/>
          <p:nvPr/>
        </p:nvSpPr>
        <p:spPr>
          <a:xfrm>
            <a:off x="4606771" y="3400894"/>
            <a:ext cx="2389840" cy="646331"/>
          </a:xfrm>
          <a:prstGeom prst="rect">
            <a:avLst/>
          </a:prstGeom>
          <a:noFill/>
        </p:spPr>
        <p:txBody>
          <a:bodyPr wrap="square">
            <a:spAutoFit/>
          </a:bodyPr>
          <a:lstStyle/>
          <a:p>
            <a:pPr algn="ctr"/>
            <a:r>
              <a:rPr kumimoji="0" lang="en-IN" b="1" i="0" u="none" strike="noStrike" kern="1200" cap="none" spc="0" normalizeH="0" baseline="0" noProof="0" dirty="0">
                <a:ln>
                  <a:noFill/>
                </a:ln>
                <a:solidFill>
                  <a:prstClr val="black"/>
                </a:solidFill>
                <a:effectLst/>
                <a:uLnTx/>
                <a:uFillTx/>
                <a:latin typeface="Constantia"/>
                <a:ea typeface="+mn-ea"/>
                <a:cs typeface="+mn-cs"/>
              </a:rPr>
              <a:t>Mr. ABL </a:t>
            </a:r>
            <a:r>
              <a:rPr kumimoji="0" lang="en-IN" b="1" i="0" u="none" strike="noStrike" kern="1200" cap="none" spc="0" normalizeH="0" baseline="0" noProof="0" dirty="0" err="1">
                <a:ln>
                  <a:noFill/>
                </a:ln>
                <a:solidFill>
                  <a:prstClr val="black"/>
                </a:solidFill>
                <a:effectLst/>
                <a:uLnTx/>
                <a:uFillTx/>
                <a:latin typeface="Constantia"/>
                <a:ea typeface="+mn-ea"/>
                <a:cs typeface="+mn-cs"/>
              </a:rPr>
              <a:t>Srivastava</a:t>
            </a:r>
            <a:r>
              <a:rPr kumimoji="0" lang="en-IN" b="1" i="0" u="none" strike="noStrike" kern="1200" cap="none" spc="0" normalizeH="0" baseline="0" noProof="0" dirty="0">
                <a:ln>
                  <a:noFill/>
                </a:ln>
                <a:solidFill>
                  <a:prstClr val="black"/>
                </a:solidFill>
                <a:effectLst/>
                <a:uLnTx/>
                <a:uFillTx/>
                <a:latin typeface="Constantia"/>
                <a:ea typeface="+mn-ea"/>
                <a:cs typeface="+mn-cs"/>
              </a:rPr>
              <a:t> </a:t>
            </a:r>
            <a:r>
              <a:rPr lang="en-IN" b="1" dirty="0" smtClean="0">
                <a:solidFill>
                  <a:prstClr val="black"/>
                </a:solidFill>
                <a:latin typeface="Constantia"/>
              </a:rPr>
              <a:t>Former </a:t>
            </a:r>
            <a:r>
              <a:rPr kumimoji="0" lang="en-IN" b="1" i="0" u="none" strike="noStrike" kern="1200" cap="none" spc="0" normalizeH="0" baseline="0" noProof="0" dirty="0" smtClean="0">
                <a:ln>
                  <a:noFill/>
                </a:ln>
                <a:solidFill>
                  <a:prstClr val="black"/>
                </a:solidFill>
                <a:effectLst/>
                <a:uLnTx/>
                <a:uFillTx/>
                <a:latin typeface="Constantia"/>
                <a:ea typeface="+mn-ea"/>
                <a:cs typeface="+mn-cs"/>
              </a:rPr>
              <a:t>CMD</a:t>
            </a:r>
            <a:r>
              <a:rPr kumimoji="0" lang="en-IN" b="1" i="0" u="none" strike="noStrike" kern="1200" cap="none" spc="0" normalizeH="0" baseline="0" noProof="0" dirty="0">
                <a:ln>
                  <a:noFill/>
                </a:ln>
                <a:solidFill>
                  <a:prstClr val="black"/>
                </a:solidFill>
                <a:effectLst/>
                <a:uLnTx/>
                <a:uFillTx/>
                <a:latin typeface="Constantia"/>
                <a:ea typeface="+mn-ea"/>
                <a:cs typeface="+mn-cs"/>
              </a:rPr>
              <a:t>, NHPC</a:t>
            </a:r>
            <a:endParaRPr lang="en-IN" b="1" dirty="0"/>
          </a:p>
        </p:txBody>
      </p:sp>
      <p:sp>
        <p:nvSpPr>
          <p:cNvPr id="20" name="TextBox 19">
            <a:extLst>
              <a:ext uri="{FF2B5EF4-FFF2-40B4-BE49-F238E27FC236}">
                <a16:creationId xmlns:a16="http://schemas.microsoft.com/office/drawing/2014/main" xmlns="" id="{2D507CC8-D960-4904-8018-F302C83679B7}"/>
              </a:ext>
            </a:extLst>
          </p:cNvPr>
          <p:cNvSpPr txBox="1"/>
          <p:nvPr/>
        </p:nvSpPr>
        <p:spPr>
          <a:xfrm>
            <a:off x="6604084" y="5855468"/>
            <a:ext cx="2705119" cy="923330"/>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en-IN" b="1" i="0" u="none" strike="noStrike" kern="1200" cap="none" spc="0" normalizeH="0" baseline="0" noProof="0" dirty="0">
                <a:ln>
                  <a:noFill/>
                </a:ln>
                <a:solidFill>
                  <a:prstClr val="black"/>
                </a:solidFill>
                <a:effectLst/>
                <a:uLnTx/>
                <a:uFillTx/>
                <a:latin typeface="Constantia"/>
                <a:ea typeface="+mn-ea"/>
                <a:cs typeface="+mn-cs"/>
              </a:rPr>
              <a:t>Mr. Pranav R. Mehta Chairman, Global Solar Council</a:t>
            </a:r>
          </a:p>
        </p:txBody>
      </p:sp>
      <p:sp>
        <p:nvSpPr>
          <p:cNvPr id="22" name="TextBox 21">
            <a:extLst>
              <a:ext uri="{FF2B5EF4-FFF2-40B4-BE49-F238E27FC236}">
                <a16:creationId xmlns:a16="http://schemas.microsoft.com/office/drawing/2014/main" xmlns="" id="{C32D3049-E4DA-4BBA-A6E4-5DB7440E0CCB}"/>
              </a:ext>
            </a:extLst>
          </p:cNvPr>
          <p:cNvSpPr txBox="1"/>
          <p:nvPr/>
        </p:nvSpPr>
        <p:spPr>
          <a:xfrm>
            <a:off x="3072728" y="5892213"/>
            <a:ext cx="2474938" cy="923330"/>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
                <a:srgbClr val="0BD0D9"/>
              </a:buClr>
              <a:buSzPct val="95000"/>
              <a:buFont typeface="Wingdings 2"/>
              <a:buNone/>
              <a:tabLst/>
              <a:defRPr/>
            </a:pPr>
            <a:r>
              <a:rPr kumimoji="0" lang="en-IN" b="1" i="0" u="none" strike="noStrike" kern="1200" cap="none" spc="0" normalizeH="0" baseline="0" noProof="0" dirty="0">
                <a:ln>
                  <a:noFill/>
                </a:ln>
                <a:solidFill>
                  <a:prstClr val="black"/>
                </a:solidFill>
                <a:effectLst/>
                <a:uLnTx/>
                <a:uFillTx/>
                <a:latin typeface="Constantia"/>
                <a:ea typeface="+mn-ea"/>
                <a:cs typeface="+mn-cs"/>
              </a:rPr>
              <a:t>Mr. K. </a:t>
            </a:r>
            <a:r>
              <a:rPr kumimoji="0" lang="en-IN" b="1" i="0" u="none" strike="noStrike" kern="1200" cap="none" spc="0" normalizeH="0" baseline="0" noProof="0" dirty="0" err="1">
                <a:ln>
                  <a:noFill/>
                </a:ln>
                <a:solidFill>
                  <a:prstClr val="black"/>
                </a:solidFill>
                <a:effectLst/>
                <a:uLnTx/>
                <a:uFillTx/>
                <a:latin typeface="Constantia"/>
                <a:ea typeface="+mn-ea"/>
                <a:cs typeface="+mn-cs"/>
              </a:rPr>
              <a:t>Sudheendra</a:t>
            </a:r>
            <a:r>
              <a:rPr kumimoji="0" lang="en-IN" b="1" i="0" u="none" strike="noStrike" kern="1200" cap="none" spc="0" normalizeH="0" baseline="0" noProof="0" dirty="0">
                <a:ln>
                  <a:noFill/>
                </a:ln>
                <a:solidFill>
                  <a:prstClr val="black"/>
                </a:solidFill>
                <a:effectLst/>
                <a:uLnTx/>
                <a:uFillTx/>
                <a:latin typeface="Constantia"/>
                <a:ea typeface="+mn-ea"/>
                <a:cs typeface="+mn-cs"/>
              </a:rPr>
              <a:t> Former Chief Engineer, KPCL</a:t>
            </a:r>
          </a:p>
        </p:txBody>
      </p:sp>
      <p:sp>
        <p:nvSpPr>
          <p:cNvPr id="23" name="TextBox 22">
            <a:extLst>
              <a:ext uri="{FF2B5EF4-FFF2-40B4-BE49-F238E27FC236}">
                <a16:creationId xmlns:a16="http://schemas.microsoft.com/office/drawing/2014/main" xmlns="" id="{51BE07D1-3834-4FBA-A8F1-D11456D6675D}"/>
              </a:ext>
            </a:extLst>
          </p:cNvPr>
          <p:cNvSpPr txBox="1"/>
          <p:nvPr/>
        </p:nvSpPr>
        <p:spPr>
          <a:xfrm>
            <a:off x="755304" y="3394526"/>
            <a:ext cx="2912533" cy="646331"/>
          </a:xfrm>
          <a:prstGeom prst="rect">
            <a:avLst/>
          </a:prstGeom>
          <a:noFill/>
        </p:spPr>
        <p:txBody>
          <a:bodyPr wrap="square" rtlCol="0">
            <a:spAutoFit/>
          </a:bodyPr>
          <a:lstStyle/>
          <a:p>
            <a:pPr algn="ctr"/>
            <a:r>
              <a:rPr lang="en-IN" b="1" dirty="0"/>
              <a:t>Mr. Raj Singh Niranjan, Managing Partner, TILA.</a:t>
            </a:r>
          </a:p>
        </p:txBody>
      </p:sp>
      <p:pic>
        <p:nvPicPr>
          <p:cNvPr id="8" name="Picture 7" descr="A person wearing a suit and tie&#10;&#10;Description automatically generated">
            <a:extLst>
              <a:ext uri="{FF2B5EF4-FFF2-40B4-BE49-F238E27FC236}">
                <a16:creationId xmlns:a16="http://schemas.microsoft.com/office/drawing/2014/main" xmlns="" id="{ADF78699-A608-48CA-B26F-A733E392BC5D}"/>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524164" y="1436570"/>
            <a:ext cx="2083207" cy="1972248"/>
          </a:xfrm>
          <a:prstGeom prst="rect">
            <a:avLst/>
          </a:prstGeom>
        </p:spPr>
      </p:pic>
      <p:sp>
        <p:nvSpPr>
          <p:cNvPr id="16" name="TextBox 15">
            <a:extLst>
              <a:ext uri="{FF2B5EF4-FFF2-40B4-BE49-F238E27FC236}">
                <a16:creationId xmlns:a16="http://schemas.microsoft.com/office/drawing/2014/main" xmlns="" id="{DA12C6C6-A8EE-47A5-B4E3-F7780D48940C}"/>
              </a:ext>
            </a:extLst>
          </p:cNvPr>
          <p:cNvSpPr txBox="1"/>
          <p:nvPr/>
        </p:nvSpPr>
        <p:spPr>
          <a:xfrm>
            <a:off x="8687684" y="3417760"/>
            <a:ext cx="2004118" cy="646331"/>
          </a:xfrm>
          <a:prstGeom prst="rect">
            <a:avLst/>
          </a:prstGeom>
          <a:noFill/>
        </p:spPr>
        <p:txBody>
          <a:bodyPr wrap="square" rtlCol="0">
            <a:spAutoFit/>
          </a:bodyPr>
          <a:lstStyle/>
          <a:p>
            <a:pPr algn="ctr"/>
            <a:r>
              <a:rPr lang="en-IN" b="1" dirty="0" smtClean="0"/>
              <a:t>Dr</a:t>
            </a:r>
            <a:r>
              <a:rPr lang="en-IN" b="1" dirty="0"/>
              <a:t>. G.P. Patel , </a:t>
            </a:r>
            <a:r>
              <a:rPr lang="en-IN" b="1" dirty="0" smtClean="0"/>
              <a:t>President DGEF</a:t>
            </a:r>
            <a:endParaRPr lang="en-IN" b="1" dirty="0"/>
          </a:p>
        </p:txBody>
      </p:sp>
      <p:pic>
        <p:nvPicPr>
          <p:cNvPr id="2" name="Picture 1"/>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180059" y="1418344"/>
            <a:ext cx="2083207" cy="1950939"/>
          </a:xfrm>
          <a:prstGeom prst="rect">
            <a:avLst/>
          </a:prstGeom>
        </p:spPr>
      </p:pic>
      <p:pic>
        <p:nvPicPr>
          <p:cNvPr id="5" name="Picture 4">
            <a:extLst>
              <a:ext uri="{FF2B5EF4-FFF2-40B4-BE49-F238E27FC236}">
                <a16:creationId xmlns:a16="http://schemas.microsoft.com/office/drawing/2014/main" xmlns="" id="{36D39E4C-25D1-4067-BB2A-6E3A14E8D510}"/>
              </a:ext>
            </a:extLst>
          </p:cNvPr>
          <p:cNvPicPr>
            <a:picLocks noChangeAspect="1"/>
          </p:cNvPicPr>
          <p:nvPr/>
        </p:nvPicPr>
        <p:blipFill rotWithShape="1">
          <a:blip r:embed="rId8" cstate="print">
            <a:extLst>
              <a:ext uri="{28A0092B-C50C-407E-A947-70E740481C1C}">
                <a14:useLocalDpi xmlns:a14="http://schemas.microsoft.com/office/drawing/2010/main" xmlns="" val="0"/>
              </a:ext>
            </a:extLst>
          </a:blip>
          <a:srcRect t="19301" r="10432" b="18257"/>
          <a:stretch/>
        </p:blipFill>
        <p:spPr>
          <a:xfrm>
            <a:off x="0" y="0"/>
            <a:ext cx="1812896" cy="874644"/>
          </a:xfrm>
          <a:prstGeom prst="rect">
            <a:avLst/>
          </a:prstGeom>
        </p:spPr>
      </p:pic>
    </p:spTree>
    <p:extLst>
      <p:ext uri="{BB962C8B-B14F-4D97-AF65-F5344CB8AC3E}">
        <p14:creationId xmlns:p14="http://schemas.microsoft.com/office/powerpoint/2010/main" xmlns="" val="26772044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2">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GEAC PPT (1)</Template>
  <TotalTime>2484</TotalTime>
  <Words>1772</Words>
  <Application>Microsoft Office PowerPoint</Application>
  <PresentationFormat>Custom</PresentationFormat>
  <Paragraphs>257</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      Global energy arbitration Centre, new DELHI  Timely resolution for energy revolution    BY DR. GOPAL ENERGY FOUNDATION, new delhi  (www.dgef.in) </vt:lpstr>
      <vt:lpstr>What is GEAC?</vt:lpstr>
      <vt:lpstr>Slide 3</vt:lpstr>
      <vt:lpstr>   Renaming Of IEAC To GEAC during TIMCEE-2, 2019</vt:lpstr>
      <vt:lpstr>Services provided </vt:lpstr>
      <vt:lpstr>       Online Arbitration for Energy Sector</vt:lpstr>
      <vt:lpstr>Slide 7</vt:lpstr>
      <vt:lpstr>Slide 8</vt:lpstr>
      <vt:lpstr>Slide 9</vt:lpstr>
      <vt:lpstr>Slide 10</vt:lpstr>
      <vt:lpstr>Eligibility for Joining Centre</vt:lpstr>
      <vt:lpstr>Eligibility for becoming an Arbitrator in GEAC?</vt:lpstr>
      <vt:lpstr>Slide 13</vt:lpstr>
      <vt:lpstr>Privileges</vt:lpstr>
      <vt:lpstr> Fee for Centre Membership </vt:lpstr>
      <vt:lpstr>How to  pay?</vt:lpstr>
      <vt:lpstr>                                                                                                                                                 Your contribution will support     Right to Energy Movement   </vt:lpstr>
      <vt:lpstr>Recognition </vt:lpstr>
      <vt:lpstr> Join GEAC Today!</vt:lpstr>
      <vt:lpstr>Slide 20</vt:lpstr>
      <vt:lpstr>Slide 21</vt:lpstr>
      <vt:lpstr>        Arbitration is Justice blended with Charity. - Richard Kennedy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energy arbitration Centre (geac)   BY DR. GOPAL ENERGY FOUNDATION  (www.dgef.in)</dc:title>
  <dc:creator>ayushi dixit</dc:creator>
  <cp:lastModifiedBy>soni</cp:lastModifiedBy>
  <cp:revision>257</cp:revision>
  <dcterms:created xsi:type="dcterms:W3CDTF">2020-07-23T11:26:11Z</dcterms:created>
  <dcterms:modified xsi:type="dcterms:W3CDTF">2022-06-29T05:21:42Z</dcterms:modified>
</cp:coreProperties>
</file>